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3"/>
  </p:notesMasterIdLst>
  <p:sldIdLst>
    <p:sldId id="256" r:id="rId2"/>
    <p:sldId id="258" r:id="rId3"/>
    <p:sldId id="28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88435CD-4E35-480F-A9A9-B60767692EB3}" type="datetimeFigureOut">
              <a:rPr lang="en-US"/>
              <a:pPr>
                <a:defRPr/>
              </a:pPr>
              <a:t>9/7/2017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6F2AE312-29C7-4A89-B26C-969737D8D928}"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35EFF9D-0797-4984-B5E6-3A41F1F98588}" type="slidenum">
              <a:rPr lang="en-CA"/>
              <a:pPr fontAlgn="base">
                <a:spcBef>
                  <a:spcPct val="0"/>
                </a:spcBef>
                <a:spcAft>
                  <a:spcPct val="0"/>
                </a:spcAft>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62CC53-5C66-4B20-A3F2-C3FD60F6C923}" type="slidenum">
              <a:rPr lang="en-CA"/>
              <a:pPr fontAlgn="base">
                <a:spcBef>
                  <a:spcPct val="0"/>
                </a:spcBef>
                <a:spcAft>
                  <a:spcPct val="0"/>
                </a:spcAft>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924B56-A8A4-43E7-8345-C38653276A84}" type="slidenum">
              <a:rPr lang="en-CA"/>
              <a:pPr fontAlgn="base">
                <a:spcBef>
                  <a:spcPct val="0"/>
                </a:spcBef>
                <a:spcAft>
                  <a:spcPct val="0"/>
                </a:spcAft>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B7504F-808A-41C5-986D-A409187AA53B}" type="slidenum">
              <a:rPr lang="en-CA"/>
              <a:pPr fontAlgn="base">
                <a:spcBef>
                  <a:spcPct val="0"/>
                </a:spcBef>
                <a:spcAft>
                  <a:spcPct val="0"/>
                </a:spcAft>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FBEFDE-0211-44BB-A8EF-0955D64DE878}" type="slidenum">
              <a:rPr lang="en-CA"/>
              <a:pPr fontAlgn="base">
                <a:spcBef>
                  <a:spcPct val="0"/>
                </a:spcBef>
                <a:spcAft>
                  <a:spcPct val="0"/>
                </a:spcAft>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1E0C57-AB4C-4A65-ACAD-33A579834E42}" type="slidenum">
              <a:rPr lang="en-CA"/>
              <a:pPr fontAlgn="base">
                <a:spcBef>
                  <a:spcPct val="0"/>
                </a:spcBef>
                <a:spcAft>
                  <a:spcPct val="0"/>
                </a:spcAft>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30427CE-D6A8-43E2-AD81-425E45BC2977}" type="slidenum">
              <a:rPr lang="en-CA"/>
              <a:pPr fontAlgn="base">
                <a:spcBef>
                  <a:spcPct val="0"/>
                </a:spcBef>
                <a:spcAft>
                  <a:spcPct val="0"/>
                </a:spcAft>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B29BDE4-CDAA-48E3-85CD-4941B69C3A61}" type="slidenum">
              <a:rPr lang="en-CA"/>
              <a:pPr fontAlgn="base">
                <a:spcBef>
                  <a:spcPct val="0"/>
                </a:spcBef>
                <a:spcAft>
                  <a:spcPct val="0"/>
                </a:spcAft>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6C76F8-4E47-4134-81DE-5805B633E4CF}" type="slidenum">
              <a:rPr lang="en-CA"/>
              <a:pPr fontAlgn="base">
                <a:spcBef>
                  <a:spcPct val="0"/>
                </a:spcBef>
                <a:spcAft>
                  <a:spcPct val="0"/>
                </a:spcAft>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AF9224-7238-41F0-8464-0F4F4C6C7A8F}" type="slidenum">
              <a:rPr lang="en-CA"/>
              <a:pPr fontAlgn="base">
                <a:spcBef>
                  <a:spcPct val="0"/>
                </a:spcBef>
                <a:spcAft>
                  <a:spcPct val="0"/>
                </a:spcAft>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623B80-B588-4982-92AE-D06E5E8320FA}" type="slidenum">
              <a:rPr lang="en-CA"/>
              <a:pPr fontAlgn="base">
                <a:spcBef>
                  <a:spcPct val="0"/>
                </a:spcBef>
                <a:spcAft>
                  <a:spcPct val="0"/>
                </a:spcAft>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A7210F-0E9A-4F2F-BDEA-B5EE6667368F}" type="slidenum">
              <a:rPr lang="en-CA"/>
              <a:pPr fontAlgn="base">
                <a:spcBef>
                  <a:spcPct val="0"/>
                </a:spcBef>
                <a:spcAft>
                  <a:spcPct val="0"/>
                </a:spcAft>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60D756-0B5E-4574-913E-3D9A164B9AE8}" type="slidenum">
              <a:rPr lang="en-CA"/>
              <a:pPr fontAlgn="base">
                <a:spcBef>
                  <a:spcPct val="0"/>
                </a:spcBef>
                <a:spcAft>
                  <a:spcPct val="0"/>
                </a:spcAft>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1FCDCC-6915-49AB-8BCB-D65E7CD283DE}" type="slidenum">
              <a:rPr lang="en-CA"/>
              <a:pPr fontAlgn="base">
                <a:spcBef>
                  <a:spcPct val="0"/>
                </a:spcBef>
                <a:spcAft>
                  <a:spcPct val="0"/>
                </a:spcAft>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F9B0E6-5085-45B1-8EFF-B7E9FBF02856}" type="slidenum">
              <a:rPr lang="en-CA"/>
              <a:pPr fontAlgn="base">
                <a:spcBef>
                  <a:spcPct val="0"/>
                </a:spcBef>
                <a:spcAft>
                  <a:spcPct val="0"/>
                </a:spcAft>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492118-342C-4040-9465-2D8DBD065DD6}" type="slidenum">
              <a:rPr lang="en-CA"/>
              <a:pPr fontAlgn="base">
                <a:spcBef>
                  <a:spcPct val="0"/>
                </a:spcBef>
                <a:spcAft>
                  <a:spcPct val="0"/>
                </a:spcAft>
              </a:pPr>
              <a:t>16</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9EE1C2-0614-4341-B13B-D0C278894A50}" type="slidenum">
              <a:rPr lang="en-CA"/>
              <a:pPr fontAlgn="base">
                <a:spcBef>
                  <a:spcPct val="0"/>
                </a:spcBef>
                <a:spcAft>
                  <a:spcPct val="0"/>
                </a:spcAft>
              </a:pPr>
              <a:t>17</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0AED693-943A-4FD5-89FC-1678C17D3563}" type="slidenum">
              <a:rPr lang="en-CA"/>
              <a:pPr fontAlgn="base">
                <a:spcBef>
                  <a:spcPct val="0"/>
                </a:spcBef>
                <a:spcAft>
                  <a:spcPct val="0"/>
                </a:spcAft>
              </a:pPr>
              <a:t>18</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80F08C-E8CA-4596-886A-7FBEF3A2A4FF}" type="slidenum">
              <a:rPr lang="en-CA"/>
              <a:pPr fontAlgn="base">
                <a:spcBef>
                  <a:spcPct val="0"/>
                </a:spcBef>
                <a:spcAft>
                  <a:spcPct val="0"/>
                </a:spcAft>
              </a:pPr>
              <a:t>19</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B332C7E-CF56-4DB6-ADFD-3E2B7D973DAE}" type="slidenum">
              <a:rPr lang="en-CA"/>
              <a:pPr fontAlgn="base">
                <a:spcBef>
                  <a:spcPct val="0"/>
                </a:spcBef>
                <a:spcAft>
                  <a:spcPct val="0"/>
                </a:spcAft>
              </a:pPr>
              <a:t>20</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563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78DEDF-717C-47B9-98FB-C3478A57CDF4}" type="slidenum">
              <a:rPr lang="en-CA"/>
              <a:pPr fontAlgn="base">
                <a:spcBef>
                  <a:spcPct val="0"/>
                </a:spcBef>
                <a:spcAft>
                  <a:spcPct val="0"/>
                </a:spcAft>
              </a:pPr>
              <a:t>21</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583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BD10AB-4742-4525-9692-5E4BEF2628A7}" type="slidenum">
              <a:rPr lang="en-CA"/>
              <a:pPr fontAlgn="base">
                <a:spcBef>
                  <a:spcPct val="0"/>
                </a:spcBef>
                <a:spcAft>
                  <a:spcPct val="0"/>
                </a:spcAft>
              </a:pPr>
              <a:t>22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E538C1-0714-4858-89D7-C3A3BE6255FE}" type="slidenum">
              <a:rPr lang="en-CA"/>
              <a:pPr fontAlgn="base">
                <a:spcBef>
                  <a:spcPct val="0"/>
                </a:spcBef>
                <a:spcAft>
                  <a:spcPct val="0"/>
                </a:spcAft>
              </a:pPr>
              <a:t>23</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624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B04EC2-8090-4EAA-B474-DCC22743EBE6}" type="slidenum">
              <a:rPr lang="en-CA"/>
              <a:pPr fontAlgn="base">
                <a:spcBef>
                  <a:spcPct val="0"/>
                </a:spcBef>
                <a:spcAft>
                  <a:spcPct val="0"/>
                </a:spcAft>
              </a:pPr>
              <a:t>24</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A3B50C-7EA3-4DD2-BEC6-00EB64DD25B6}" type="slidenum">
              <a:rPr lang="en-CA"/>
              <a:pPr fontAlgn="base">
                <a:spcBef>
                  <a:spcPct val="0"/>
                </a:spcBef>
                <a:spcAft>
                  <a:spcPct val="0"/>
                </a:spcAft>
              </a:pPr>
              <a:t>25</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EC2E91-6F4F-4077-9FC8-75F84C86EB62}" type="slidenum">
              <a:rPr lang="en-CA"/>
              <a:pPr fontAlgn="base">
                <a:spcBef>
                  <a:spcPct val="0"/>
                </a:spcBef>
                <a:spcAft>
                  <a:spcPct val="0"/>
                </a:spcAft>
              </a:pPr>
              <a:t>26</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3C3913-C97A-499C-8D37-3753676D1AB0}" type="slidenum">
              <a:rPr lang="en-CA"/>
              <a:pPr fontAlgn="base">
                <a:spcBef>
                  <a:spcPct val="0"/>
                </a:spcBef>
                <a:spcAft>
                  <a:spcPct val="0"/>
                </a:spcAft>
              </a:pPr>
              <a:t>27</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8EFCBF-4413-46E2-908D-3CA903B4CE0B}" type="slidenum">
              <a:rPr lang="en-CA"/>
              <a:pPr fontAlgn="base">
                <a:spcBef>
                  <a:spcPct val="0"/>
                </a:spcBef>
                <a:spcAft>
                  <a:spcPct val="0"/>
                </a:spcAft>
              </a:pPr>
              <a:t>28</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727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C53224-3492-4F8A-8ED2-02730B3319BA}" type="slidenum">
              <a:rPr lang="en-CA"/>
              <a:pPr fontAlgn="base">
                <a:spcBef>
                  <a:spcPct val="0"/>
                </a:spcBef>
                <a:spcAft>
                  <a:spcPct val="0"/>
                </a:spcAft>
              </a:pPr>
              <a:t>29</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747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C18688F-F6A1-4AAB-A74B-12FA6BABF4A6}" type="slidenum">
              <a:rPr lang="en-CA"/>
              <a:pPr fontAlgn="base">
                <a:spcBef>
                  <a:spcPct val="0"/>
                </a:spcBef>
                <a:spcAft>
                  <a:spcPct val="0"/>
                </a:spcAft>
              </a:pPr>
              <a:t>30</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791984-8D2E-4F40-B1A1-8B9231BE8D58}" type="slidenum">
              <a:rPr lang="en-CA"/>
              <a:pPr fontAlgn="base">
                <a:spcBef>
                  <a:spcPct val="0"/>
                </a:spcBef>
                <a:spcAft>
                  <a:spcPct val="0"/>
                </a:spcAft>
              </a:pPr>
              <a:t>31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6" name="Date Placeholder 30"/>
          <p:cNvSpPr>
            <a:spLocks noGrp="1"/>
          </p:cNvSpPr>
          <p:nvPr>
            <p:ph type="dt" sz="half" idx="10"/>
          </p:nvPr>
        </p:nvSpPr>
        <p:spPr>
          <a:xfrm>
            <a:off x="5870575" y="6557963"/>
            <a:ext cx="2003425" cy="227012"/>
          </a:xfrm>
        </p:spPr>
        <p:txBody>
          <a:bodyPr/>
          <a:lstStyle>
            <a:lvl1pPr>
              <a:defRPr lang="en-US" smtClean="0">
                <a:solidFill>
                  <a:srgbClr val="FFFFFF"/>
                </a:solidFill>
              </a:defRPr>
            </a:lvl1pPr>
            <a:extLst/>
          </a:lstStyle>
          <a:p>
            <a:pPr>
              <a:defRPr/>
            </a:pPr>
            <a:fld id="{A472887E-A6E3-4396-9B57-58A22089FD74}" type="datetimeFigureOut">
              <a:rPr lang="en-US"/>
              <a:pPr>
                <a:defRPr/>
              </a:pPr>
              <a:t>9/7/2017</a:t>
            </a:fld>
            <a:endParaRPr lang="en-CA"/>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lang="en-CA"/>
          </a:p>
        </p:txBody>
      </p:sp>
      <p:sp>
        <p:nvSpPr>
          <p:cNvPr id="8" name="Slide Number Placeholder 28"/>
          <p:cNvSpPr>
            <a:spLocks noGrp="1"/>
          </p:cNvSpPr>
          <p:nvPr>
            <p:ph type="sldNum" sz="quarter" idx="12"/>
          </p:nvPr>
        </p:nvSpPr>
        <p:spPr>
          <a:xfrm>
            <a:off x="7880350" y="6556375"/>
            <a:ext cx="588963" cy="228600"/>
          </a:xfrm>
        </p:spPr>
        <p:txBody>
          <a:bodyPr/>
          <a:lstStyle>
            <a:lvl1pPr>
              <a:defRPr lang="en-US" smtClean="0">
                <a:solidFill>
                  <a:srgbClr val="FFFFFF"/>
                </a:solidFill>
              </a:defRPr>
            </a:lvl1pPr>
            <a:extLst/>
          </a:lstStyle>
          <a:p>
            <a:pPr>
              <a:defRPr/>
            </a:pPr>
            <a:fld id="{7420388C-20F3-4854-A5D3-5452F9C38B17}" type="slidenum">
              <a:rPr lang="en-CA"/>
              <a:pPr>
                <a:defRPr/>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6"/>
          <p:cNvSpPr>
            <a:spLocks noGrp="1"/>
          </p:cNvSpPr>
          <p:nvPr>
            <p:ph type="dt" sz="half" idx="10"/>
          </p:nvPr>
        </p:nvSpPr>
        <p:spPr/>
        <p:txBody>
          <a:bodyPr/>
          <a:lstStyle>
            <a:lvl1pPr>
              <a:defRPr/>
            </a:lvl1pPr>
          </a:lstStyle>
          <a:p>
            <a:pPr>
              <a:defRPr/>
            </a:pPr>
            <a:fld id="{4F26A590-B106-43E2-8D6B-DC1CE95A85F5}" type="datetimeFigureOut">
              <a:rPr lang="en-US"/>
              <a:pPr>
                <a:defRPr/>
              </a:pPr>
              <a:t>9/7/2017</a:t>
            </a:fld>
            <a:endParaRPr lang="en-CA"/>
          </a:p>
        </p:txBody>
      </p:sp>
      <p:sp>
        <p:nvSpPr>
          <p:cNvPr id="5" name="Footer Placeholder 3"/>
          <p:cNvSpPr>
            <a:spLocks noGrp="1"/>
          </p:cNvSpPr>
          <p:nvPr>
            <p:ph type="ftr" sz="quarter" idx="11"/>
          </p:nvPr>
        </p:nvSpPr>
        <p:spPr/>
        <p:txBody>
          <a:bodyPr/>
          <a:lstStyle>
            <a:lvl1pPr>
              <a:defRPr/>
            </a:lvl1pPr>
          </a:lstStyle>
          <a:p>
            <a:pPr>
              <a:defRPr/>
            </a:pPr>
            <a:endParaRPr lang="en-CA"/>
          </a:p>
        </p:txBody>
      </p:sp>
      <p:sp>
        <p:nvSpPr>
          <p:cNvPr id="6" name="Slide Number Placeholder 15"/>
          <p:cNvSpPr>
            <a:spLocks noGrp="1"/>
          </p:cNvSpPr>
          <p:nvPr>
            <p:ph type="sldNum" sz="quarter" idx="12"/>
          </p:nvPr>
        </p:nvSpPr>
        <p:spPr/>
        <p:txBody>
          <a:bodyPr/>
          <a:lstStyle>
            <a:lvl1pPr>
              <a:defRPr/>
            </a:lvl1pPr>
          </a:lstStyle>
          <a:p>
            <a:pPr>
              <a:defRPr/>
            </a:pPr>
            <a:fld id="{FFB7F7F0-1CD3-460C-AC8B-D0B117AACD9F}"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smtClean="0">
                <a:solidFill>
                  <a:schemeClr val="tx2"/>
                </a:solidFill>
              </a:defRPr>
            </a:lvl1pPr>
            <a:extLst/>
          </a:lstStyle>
          <a:p>
            <a:pPr>
              <a:defRPr/>
            </a:pPr>
            <a:fld id="{0461ED01-4C27-4CC3-AEE5-EAD33493A5DD}" type="datetimeFigureOut">
              <a:rPr lang="en-US"/>
              <a:pPr>
                <a:defRPr/>
              </a:pPr>
              <a:t>9/7/2017</a:t>
            </a:fld>
            <a:endParaRPr lang="en-CA"/>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CA"/>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DB2D9BD9-83EB-40BA-87B2-F3998FA7F90E}" type="slidenum">
              <a:rPr lang="en-CA"/>
              <a:pPr>
                <a:defRPr/>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6"/>
          <p:cNvSpPr>
            <a:spLocks noGrp="1"/>
          </p:cNvSpPr>
          <p:nvPr>
            <p:ph type="dt" sz="half" idx="10"/>
          </p:nvPr>
        </p:nvSpPr>
        <p:spPr/>
        <p:txBody>
          <a:bodyPr/>
          <a:lstStyle>
            <a:lvl1pPr>
              <a:defRPr/>
            </a:lvl1pPr>
          </a:lstStyle>
          <a:p>
            <a:pPr>
              <a:defRPr/>
            </a:pPr>
            <a:fld id="{B0A68F89-7E41-489A-9903-5A01CF623B7E}" type="datetimeFigureOut">
              <a:rPr lang="en-US"/>
              <a:pPr>
                <a:defRPr/>
              </a:pPr>
              <a:t>9/7/2017</a:t>
            </a:fld>
            <a:endParaRPr lang="en-CA"/>
          </a:p>
        </p:txBody>
      </p:sp>
      <p:sp>
        <p:nvSpPr>
          <p:cNvPr id="6" name="Footer Placeholder 3"/>
          <p:cNvSpPr>
            <a:spLocks noGrp="1"/>
          </p:cNvSpPr>
          <p:nvPr>
            <p:ph type="ftr" sz="quarter" idx="11"/>
          </p:nvPr>
        </p:nvSpPr>
        <p:spPr/>
        <p:txBody>
          <a:bodyPr/>
          <a:lstStyle>
            <a:lvl1pPr>
              <a:defRPr/>
            </a:lvl1pPr>
          </a:lstStyle>
          <a:p>
            <a:pPr>
              <a:defRPr/>
            </a:pPr>
            <a:endParaRPr lang="en-CA"/>
          </a:p>
        </p:txBody>
      </p:sp>
      <p:sp>
        <p:nvSpPr>
          <p:cNvPr id="7" name="Slide Number Placeholder 15"/>
          <p:cNvSpPr>
            <a:spLocks noGrp="1"/>
          </p:cNvSpPr>
          <p:nvPr>
            <p:ph type="sldNum" sz="quarter" idx="12"/>
          </p:nvPr>
        </p:nvSpPr>
        <p:spPr/>
        <p:txBody>
          <a:bodyPr/>
          <a:lstStyle>
            <a:lvl1pPr>
              <a:defRPr/>
            </a:lvl1pPr>
          </a:lstStyle>
          <a:p>
            <a:pPr>
              <a:defRPr/>
            </a:pPr>
            <a:fld id="{7996CB3E-B19D-47D6-8D9F-0287A43667B5}"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6"/>
          <p:cNvSpPr>
            <a:spLocks noGrp="1"/>
          </p:cNvSpPr>
          <p:nvPr>
            <p:ph type="dt" sz="half" idx="10"/>
          </p:nvPr>
        </p:nvSpPr>
        <p:spPr/>
        <p:txBody>
          <a:bodyPr/>
          <a:lstStyle>
            <a:lvl1pPr>
              <a:defRPr/>
            </a:lvl1pPr>
          </a:lstStyle>
          <a:p>
            <a:pPr>
              <a:defRPr/>
            </a:pPr>
            <a:fld id="{259684A8-7CC1-47BF-81E2-BC77BDB43D83}" type="datetimeFigureOut">
              <a:rPr lang="en-US"/>
              <a:pPr>
                <a:defRPr/>
              </a:pPr>
              <a:t>9/7/2017</a:t>
            </a:fld>
            <a:endParaRPr lang="en-CA"/>
          </a:p>
        </p:txBody>
      </p:sp>
      <p:sp>
        <p:nvSpPr>
          <p:cNvPr id="8" name="Footer Placeholder 3"/>
          <p:cNvSpPr>
            <a:spLocks noGrp="1"/>
          </p:cNvSpPr>
          <p:nvPr>
            <p:ph type="ftr" sz="quarter" idx="11"/>
          </p:nvPr>
        </p:nvSpPr>
        <p:spPr/>
        <p:txBody>
          <a:bodyPr/>
          <a:lstStyle>
            <a:lvl1pPr>
              <a:defRPr/>
            </a:lvl1pPr>
          </a:lstStyle>
          <a:p>
            <a:pPr>
              <a:defRPr/>
            </a:pPr>
            <a:endParaRPr lang="en-CA"/>
          </a:p>
        </p:txBody>
      </p:sp>
      <p:sp>
        <p:nvSpPr>
          <p:cNvPr id="9" name="Slide Number Placeholder 15"/>
          <p:cNvSpPr>
            <a:spLocks noGrp="1"/>
          </p:cNvSpPr>
          <p:nvPr>
            <p:ph type="sldNum" sz="quarter" idx="12"/>
          </p:nvPr>
        </p:nvSpPr>
        <p:spPr/>
        <p:txBody>
          <a:bodyPr/>
          <a:lstStyle>
            <a:lvl1pPr>
              <a:defRPr/>
            </a:lvl1pPr>
          </a:lstStyle>
          <a:p>
            <a:pPr>
              <a:defRPr/>
            </a:pPr>
            <a:fld id="{095965EE-8B19-4E42-BA66-1565B42CFD59}"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lang="en-US"/>
              <a:t>Click to edit Master title style</a:t>
            </a:r>
          </a:p>
        </p:txBody>
      </p:sp>
      <p:sp>
        <p:nvSpPr>
          <p:cNvPr id="3" name="Date Placeholder 26"/>
          <p:cNvSpPr>
            <a:spLocks noGrp="1"/>
          </p:cNvSpPr>
          <p:nvPr>
            <p:ph type="dt" sz="half" idx="10"/>
          </p:nvPr>
        </p:nvSpPr>
        <p:spPr/>
        <p:txBody>
          <a:bodyPr/>
          <a:lstStyle>
            <a:lvl1pPr>
              <a:defRPr/>
            </a:lvl1pPr>
          </a:lstStyle>
          <a:p>
            <a:pPr>
              <a:defRPr/>
            </a:pPr>
            <a:fld id="{723A6E0D-DF88-4952-A5EA-008A1C9F838D}" type="datetimeFigureOut">
              <a:rPr lang="en-US"/>
              <a:pPr>
                <a:defRPr/>
              </a:pPr>
              <a:t>9/7/2017</a:t>
            </a:fld>
            <a:endParaRPr lang="en-CA"/>
          </a:p>
        </p:txBody>
      </p:sp>
      <p:sp>
        <p:nvSpPr>
          <p:cNvPr id="4" name="Footer Placeholder 3"/>
          <p:cNvSpPr>
            <a:spLocks noGrp="1"/>
          </p:cNvSpPr>
          <p:nvPr>
            <p:ph type="ftr" sz="quarter" idx="11"/>
          </p:nvPr>
        </p:nvSpPr>
        <p:spPr/>
        <p:txBody>
          <a:bodyPr/>
          <a:lstStyle>
            <a:lvl1pPr>
              <a:defRPr/>
            </a:lvl1pPr>
          </a:lstStyle>
          <a:p>
            <a:pPr>
              <a:defRPr/>
            </a:pPr>
            <a:endParaRPr lang="en-CA"/>
          </a:p>
        </p:txBody>
      </p:sp>
      <p:sp>
        <p:nvSpPr>
          <p:cNvPr id="5" name="Slide Number Placeholder 15"/>
          <p:cNvSpPr>
            <a:spLocks noGrp="1"/>
          </p:cNvSpPr>
          <p:nvPr>
            <p:ph type="sldNum" sz="quarter" idx="12"/>
          </p:nvPr>
        </p:nvSpPr>
        <p:spPr/>
        <p:txBody>
          <a:bodyPr/>
          <a:lstStyle>
            <a:lvl1pPr>
              <a:defRPr/>
            </a:lvl1pPr>
          </a:lstStyle>
          <a:p>
            <a:pPr>
              <a:defRPr/>
            </a:pPr>
            <a:fld id="{5C4F90D9-E672-49CB-88D6-A2E7AC833E83}"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fld id="{D7D7FBF9-82ED-4513-9950-49EC279F1A05}" type="datetimeFigureOut">
              <a:rPr lang="en-US"/>
              <a:pPr>
                <a:defRPr/>
              </a:pPr>
              <a:t>9/7/2017</a:t>
            </a:fld>
            <a:endParaRPr lang="en-CA"/>
          </a:p>
        </p:txBody>
      </p:sp>
      <p:sp>
        <p:nvSpPr>
          <p:cNvPr id="3" name="Footer Placeholder 3"/>
          <p:cNvSpPr>
            <a:spLocks noGrp="1"/>
          </p:cNvSpPr>
          <p:nvPr>
            <p:ph type="ftr" sz="quarter" idx="11"/>
          </p:nvPr>
        </p:nvSpPr>
        <p:spPr/>
        <p:txBody>
          <a:bodyPr/>
          <a:lstStyle>
            <a:lvl1pPr>
              <a:defRPr/>
            </a:lvl1pPr>
          </a:lstStyle>
          <a:p>
            <a:pPr>
              <a:defRPr/>
            </a:pPr>
            <a:endParaRPr lang="en-CA"/>
          </a:p>
        </p:txBody>
      </p:sp>
      <p:sp>
        <p:nvSpPr>
          <p:cNvPr id="4" name="Slide Number Placeholder 15"/>
          <p:cNvSpPr>
            <a:spLocks noGrp="1"/>
          </p:cNvSpPr>
          <p:nvPr>
            <p:ph type="sldNum" sz="quarter" idx="12"/>
          </p:nvPr>
        </p:nvSpPr>
        <p:spPr/>
        <p:txBody>
          <a:bodyPr/>
          <a:lstStyle>
            <a:lvl1pPr>
              <a:defRPr/>
            </a:lvl1pPr>
          </a:lstStyle>
          <a:p>
            <a:pPr>
              <a:defRPr/>
            </a:pPr>
            <a:fld id="{007540B6-82EE-4805-B7A1-00A53F74E7D2}"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6"/>
          <p:cNvSpPr>
            <a:spLocks noGrp="1"/>
          </p:cNvSpPr>
          <p:nvPr>
            <p:ph type="dt" sz="half" idx="10"/>
          </p:nvPr>
        </p:nvSpPr>
        <p:spPr/>
        <p:txBody>
          <a:bodyPr/>
          <a:lstStyle>
            <a:lvl1pPr>
              <a:defRPr/>
            </a:lvl1pPr>
          </a:lstStyle>
          <a:p>
            <a:pPr>
              <a:defRPr/>
            </a:pPr>
            <a:fld id="{62A10083-0C06-4395-9531-A180634610D3}" type="datetimeFigureOut">
              <a:rPr lang="en-US"/>
              <a:pPr>
                <a:defRPr/>
              </a:pPr>
              <a:t>9/7/2017</a:t>
            </a:fld>
            <a:endParaRPr lang="en-CA"/>
          </a:p>
        </p:txBody>
      </p:sp>
      <p:sp>
        <p:nvSpPr>
          <p:cNvPr id="6" name="Footer Placeholder 3"/>
          <p:cNvSpPr>
            <a:spLocks noGrp="1"/>
          </p:cNvSpPr>
          <p:nvPr>
            <p:ph type="ftr" sz="quarter" idx="11"/>
          </p:nvPr>
        </p:nvSpPr>
        <p:spPr/>
        <p:txBody>
          <a:bodyPr/>
          <a:lstStyle>
            <a:lvl1pPr>
              <a:defRPr/>
            </a:lvl1pPr>
          </a:lstStyle>
          <a:p>
            <a:pPr>
              <a:defRPr/>
            </a:pPr>
            <a:endParaRPr lang="en-CA"/>
          </a:p>
        </p:txBody>
      </p:sp>
      <p:sp>
        <p:nvSpPr>
          <p:cNvPr id="7" name="Slide Number Placeholder 15"/>
          <p:cNvSpPr>
            <a:spLocks noGrp="1"/>
          </p:cNvSpPr>
          <p:nvPr>
            <p:ph type="sldNum" sz="quarter" idx="12"/>
          </p:nvPr>
        </p:nvSpPr>
        <p:spPr/>
        <p:txBody>
          <a:bodyPr/>
          <a:lstStyle>
            <a:lvl1pPr>
              <a:defRPr/>
            </a:lvl1pPr>
          </a:lstStyle>
          <a:p>
            <a:pPr>
              <a:defRPr/>
            </a:pPr>
            <a:fld id="{61F22071-9D08-4126-AEE4-3B9EC2754AD3}"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7"/>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fld id="{DFE020FF-B74F-43A1-8962-3E07E71DF3F6}" type="datetimeFigureOut">
              <a:rPr lang="en-US"/>
              <a:pPr>
                <a:defRPr/>
              </a:pPr>
              <a:t>9/7/2017</a:t>
            </a:fld>
            <a:endParaRPr lang="en-CA"/>
          </a:p>
        </p:txBody>
      </p:sp>
      <p:sp>
        <p:nvSpPr>
          <p:cNvPr id="8" name="Footer Placeholder 5"/>
          <p:cNvSpPr>
            <a:spLocks noGrp="1"/>
          </p:cNvSpPr>
          <p:nvPr>
            <p:ph type="ftr" sz="quarter" idx="11"/>
          </p:nvPr>
        </p:nvSpPr>
        <p:spPr/>
        <p:txBody>
          <a:bodyPr/>
          <a:lstStyle>
            <a:lvl1pPr>
              <a:defRPr/>
            </a:lvl1pPr>
            <a:extLst/>
          </a:lstStyle>
          <a:p>
            <a:pPr>
              <a:defRPr/>
            </a:pPr>
            <a:endParaRPr lang="en-CA"/>
          </a:p>
        </p:txBody>
      </p:sp>
      <p:sp>
        <p:nvSpPr>
          <p:cNvPr id="9" name="Slide Number Placeholder 6"/>
          <p:cNvSpPr>
            <a:spLocks noGrp="1"/>
          </p:cNvSpPr>
          <p:nvPr>
            <p:ph type="sldNum" sz="quarter" idx="12"/>
          </p:nvPr>
        </p:nvSpPr>
        <p:spPr/>
        <p:txBody>
          <a:bodyPr/>
          <a:lstStyle>
            <a:lvl1pPr>
              <a:defRPr/>
            </a:lvl1pPr>
            <a:extLst/>
          </a:lstStyle>
          <a:p>
            <a:pPr>
              <a:defRPr/>
            </a:pPr>
            <a:fld id="{D6432E49-0A57-44D8-836A-8D7E743350FB}" type="slidenum">
              <a:rPr lang="en-CA"/>
              <a:pPr>
                <a:defRPr/>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6"/>
          <p:cNvSpPr>
            <a:spLocks noGrp="1"/>
          </p:cNvSpPr>
          <p:nvPr>
            <p:ph type="dt" sz="half" idx="10"/>
          </p:nvPr>
        </p:nvSpPr>
        <p:spPr/>
        <p:txBody>
          <a:bodyPr/>
          <a:lstStyle>
            <a:lvl1pPr>
              <a:defRPr/>
            </a:lvl1pPr>
          </a:lstStyle>
          <a:p>
            <a:pPr>
              <a:defRPr/>
            </a:pPr>
            <a:fld id="{AC78F4D7-A7EF-45FD-AA38-A1175E8DF331}" type="datetimeFigureOut">
              <a:rPr lang="en-US"/>
              <a:pPr>
                <a:defRPr/>
              </a:pPr>
              <a:t>9/7/2017</a:t>
            </a:fld>
            <a:endParaRPr lang="en-CA"/>
          </a:p>
        </p:txBody>
      </p:sp>
      <p:sp>
        <p:nvSpPr>
          <p:cNvPr id="5" name="Footer Placeholder 3"/>
          <p:cNvSpPr>
            <a:spLocks noGrp="1"/>
          </p:cNvSpPr>
          <p:nvPr>
            <p:ph type="ftr" sz="quarter" idx="11"/>
          </p:nvPr>
        </p:nvSpPr>
        <p:spPr/>
        <p:txBody>
          <a:bodyPr/>
          <a:lstStyle>
            <a:lvl1pPr>
              <a:defRPr/>
            </a:lvl1pPr>
          </a:lstStyle>
          <a:p>
            <a:pPr>
              <a:defRPr/>
            </a:pPr>
            <a:endParaRPr lang="en-CA"/>
          </a:p>
        </p:txBody>
      </p:sp>
      <p:sp>
        <p:nvSpPr>
          <p:cNvPr id="6" name="Slide Number Placeholder 15"/>
          <p:cNvSpPr>
            <a:spLocks noGrp="1"/>
          </p:cNvSpPr>
          <p:nvPr>
            <p:ph type="sldNum" sz="quarter" idx="12"/>
          </p:nvPr>
        </p:nvSpPr>
        <p:spPr/>
        <p:txBody>
          <a:bodyPr/>
          <a:lstStyle>
            <a:lvl1pPr>
              <a:defRPr/>
            </a:lvl1pPr>
          </a:lstStyle>
          <a:p>
            <a:pPr>
              <a:defRPr/>
            </a:pPr>
            <a:fld id="{72B47369-84BA-41A6-B99C-C7F345D15F2F}"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fld id="{19E1DAB0-8693-4D85-9864-00CCF78FACD1}" type="datetimeFigureOut">
              <a:rPr lang="en-US"/>
              <a:pPr>
                <a:defRPr/>
              </a:pPr>
              <a:t>9/7/2017</a:t>
            </a:fld>
            <a:endParaRPr lang="en-CA"/>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CA"/>
          </a:p>
        </p:txBody>
      </p:sp>
      <p:sp>
        <p:nvSpPr>
          <p:cNvPr id="6" name="Slide Number Placeholder 5"/>
          <p:cNvSpPr>
            <a:spLocks noGrp="1"/>
          </p:cNvSpPr>
          <p:nvPr>
            <p:ph type="sldNum" sz="quarter" idx="12"/>
          </p:nvPr>
        </p:nvSpPr>
        <p:spPr>
          <a:xfrm>
            <a:off x="6254750" y="6553200"/>
            <a:ext cx="587375" cy="228600"/>
          </a:xfrm>
        </p:spPr>
        <p:txBody>
          <a:bodyPr/>
          <a:lstStyle>
            <a:lvl1pPr>
              <a:defRPr smtClean="0">
                <a:solidFill>
                  <a:schemeClr val="tx2"/>
                </a:solidFill>
              </a:defRPr>
            </a:lvl1pPr>
            <a:extLst/>
          </a:lstStyle>
          <a:p>
            <a:pPr>
              <a:defRPr/>
            </a:pPr>
            <a:fld id="{92DCAF78-38E3-411C-AF97-45C432361B5D}"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p>
            <a:r>
              <a:rPr lang="en-US"/>
              <a:t>Click to edit Master title style</a:t>
            </a:r>
          </a:p>
        </p:txBody>
      </p:sp>
      <p:sp>
        <p:nvSpPr>
          <p:cNvPr id="1030" name="Text Placeholder 30"/>
          <p:cNvSpPr>
            <a:spLocks noGrp="1"/>
          </p:cNvSpPr>
          <p:nvPr>
            <p:ph type="body" idx="1"/>
          </p:nvPr>
        </p:nvSpPr>
        <p:spPr bwMode="auto">
          <a:xfrm>
            <a:off x="457200" y="1609725"/>
            <a:ext cx="7239000" cy="4846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smtClean="0">
                <a:solidFill>
                  <a:schemeClr val="tx2"/>
                </a:solidFill>
                <a:latin typeface="+mn-lt"/>
              </a:defRPr>
            </a:lvl1pPr>
            <a:extLst/>
          </a:lstStyle>
          <a:p>
            <a:pPr>
              <a:defRPr/>
            </a:pPr>
            <a:fld id="{0519CCC5-C681-4427-8ECD-A2F98B1F934B}" type="datetimeFigureOut">
              <a:rPr lang="en-US"/>
              <a:pPr>
                <a:defRPr/>
              </a:pPr>
              <a:t>9/7/2017</a:t>
            </a:fld>
            <a:endParaRPr lang="en-CA"/>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defRPr>
            </a:lvl1pPr>
            <a:extLst/>
          </a:lstStyle>
          <a:p>
            <a:pPr>
              <a:defRPr/>
            </a:pPr>
            <a:endParaRPr lang="en-CA"/>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smtClean="0">
                <a:solidFill>
                  <a:schemeClr val="tx2"/>
                </a:solidFill>
                <a:latin typeface="+mn-lt"/>
              </a:defRPr>
            </a:lvl1pPr>
            <a:extLst/>
          </a:lstStyle>
          <a:p>
            <a:pPr>
              <a:defRPr/>
            </a:pPr>
            <a:fld id="{14CD67A1-765A-4773-8B5F-93BFB8785926}"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08" r:id="rId1"/>
    <p:sldLayoutId id="2147483707" r:id="rId2"/>
    <p:sldLayoutId id="2147483709" r:id="rId3"/>
    <p:sldLayoutId id="2147483706" r:id="rId4"/>
    <p:sldLayoutId id="2147483705" r:id="rId5"/>
    <p:sldLayoutId id="2147483704" r:id="rId6"/>
    <p:sldLayoutId id="2147483703" r:id="rId7"/>
    <p:sldLayoutId id="2147483702" r:id="rId8"/>
    <p:sldLayoutId id="2147483710" r:id="rId9"/>
    <p:sldLayoutId id="2147483701" r:id="rId10"/>
    <p:sldLayoutId id="2147483711" r:id="rId11"/>
  </p:sldLayoutIdLst>
  <p:txStyles>
    <p:titleStyle>
      <a:lvl1pPr algn="l" rtl="0" fontAlgn="base">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fontAlgn="base">
        <a:spcBef>
          <a:spcPct val="0"/>
        </a:spcBef>
        <a:spcAft>
          <a:spcPct val="0"/>
        </a:spcAft>
        <a:defRPr sz="3800" b="1">
          <a:solidFill>
            <a:schemeClr val="tx1"/>
          </a:solidFill>
          <a:latin typeface="Trebuchet MS" pitchFamily="34" charset="0"/>
        </a:defRPr>
      </a:lvl2pPr>
      <a:lvl3pPr algn="l" rtl="0" fontAlgn="base">
        <a:spcBef>
          <a:spcPct val="0"/>
        </a:spcBef>
        <a:spcAft>
          <a:spcPct val="0"/>
        </a:spcAft>
        <a:defRPr sz="3800" b="1">
          <a:solidFill>
            <a:schemeClr val="tx1"/>
          </a:solidFill>
          <a:latin typeface="Trebuchet MS" pitchFamily="34" charset="0"/>
        </a:defRPr>
      </a:lvl3pPr>
      <a:lvl4pPr algn="l" rtl="0" fontAlgn="base">
        <a:spcBef>
          <a:spcPct val="0"/>
        </a:spcBef>
        <a:spcAft>
          <a:spcPct val="0"/>
        </a:spcAft>
        <a:defRPr sz="3800" b="1">
          <a:solidFill>
            <a:schemeClr val="tx1"/>
          </a:solidFill>
          <a:latin typeface="Trebuchet MS" pitchFamily="34" charset="0"/>
        </a:defRPr>
      </a:lvl4pPr>
      <a:lvl5pPr algn="l" rtl="0" fontAlgn="base">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fontAlgn="base">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fontAlgn="base">
        <a:spcBef>
          <a:spcPts val="500"/>
        </a:spcBef>
        <a:spcAft>
          <a:spcPct val="0"/>
        </a:spcAft>
        <a:buClr>
          <a:srgbClr val="F9B639"/>
        </a:buClr>
        <a:buSzPct val="80000"/>
        <a:buFont typeface="Wingdings 2" pitchFamily="18" charset="2"/>
        <a:buChar char=""/>
        <a:defRPr sz="2300" kern="1200">
          <a:solidFill>
            <a:srgbClr val="6C6C6C"/>
          </a:solidFill>
          <a:latin typeface="+mn-lt"/>
          <a:ea typeface="+mn-ea"/>
          <a:cs typeface="+mn-cs"/>
        </a:defRPr>
      </a:lvl2pPr>
      <a:lvl3pPr marL="758825" indent="-228600" algn="l" rtl="0" fontAlgn="base">
        <a:spcBef>
          <a:spcPts val="400"/>
        </a:spcBef>
        <a:spcAft>
          <a:spcPct val="0"/>
        </a:spcAft>
        <a:buClr>
          <a:srgbClr val="F9B639"/>
        </a:buClr>
        <a:buSzPct val="60000"/>
        <a:buFont typeface="Wingdings" pitchFamily="2" charset="2"/>
        <a:buChar char=""/>
        <a:defRPr sz="2000" kern="1200">
          <a:solidFill>
            <a:schemeClr val="tx1"/>
          </a:solidFill>
          <a:latin typeface="+mn-lt"/>
          <a:ea typeface="+mn-ea"/>
          <a:cs typeface="+mn-cs"/>
        </a:defRPr>
      </a:lvl3pPr>
      <a:lvl4pPr marL="1004888" indent="-228600" algn="l" rtl="0" fontAlgn="base">
        <a:spcBef>
          <a:spcPct val="20000"/>
        </a:spcBef>
        <a:spcAft>
          <a:spcPct val="0"/>
        </a:spcAft>
        <a:buClr>
          <a:srgbClr val="F9B639"/>
        </a:buClr>
        <a:buSzPct val="80000"/>
        <a:buFont typeface="Wingdings 2" pitchFamily="18" charset="2"/>
        <a:buChar char=""/>
        <a:defRPr sz="2000" kern="1200">
          <a:solidFill>
            <a:srgbClr val="6C6C6C"/>
          </a:solidFill>
          <a:latin typeface="+mn-lt"/>
          <a:ea typeface="+mn-ea"/>
          <a:cs typeface="+mn-cs"/>
        </a:defRPr>
      </a:lvl4pPr>
      <a:lvl5pPr marL="1279525" indent="-228600" algn="l" rtl="0" fontAlgn="base">
        <a:spcBef>
          <a:spcPts val="400"/>
        </a:spcBef>
        <a:spcAft>
          <a:spcPct val="0"/>
        </a:spcAft>
        <a:buClr>
          <a:srgbClr val="F9B639"/>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CA" sz="2800" dirty="0"/>
              <a:t>An Emerging Leadership with the Potential to Transform Free Enterprise</a:t>
            </a:r>
          </a:p>
        </p:txBody>
      </p:sp>
      <p:sp>
        <p:nvSpPr>
          <p:cNvPr id="14338" name="Subtitle 2"/>
          <p:cNvSpPr>
            <a:spLocks noGrp="1"/>
          </p:cNvSpPr>
          <p:nvPr>
            <p:ph type="subTitle" idx="1"/>
          </p:nvPr>
        </p:nvSpPr>
        <p:spPr>
          <a:xfrm>
            <a:off x="3354388" y="3540125"/>
            <a:ext cx="5114925" cy="1101725"/>
          </a:xfrm>
        </p:spPr>
        <p:txBody>
          <a:bodyPr/>
          <a:lstStyle/>
          <a:p>
            <a:r>
              <a:rPr lang="en-CA"/>
              <a:t>The Concept of Conscious Capitalism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88" y="337419"/>
            <a:ext cx="6993610" cy="1105162"/>
          </a:xfrm>
        </p:spPr>
        <p:txBody>
          <a:bodyPr/>
          <a:lstStyle/>
          <a:p>
            <a:pPr fontAlgn="auto">
              <a:spcAft>
                <a:spcPts val="0"/>
              </a:spcAft>
              <a:defRPr/>
            </a:pPr>
            <a:r>
              <a:rPr lang="en-CA" dirty="0"/>
              <a:t>The Leadership Challenge</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Font typeface="Wingdings 2"/>
              <a:buChar char=""/>
              <a:defRPr/>
            </a:pPr>
            <a:r>
              <a:rPr lang="en-CA" sz="3200" dirty="0"/>
              <a:t>Challenge the Process</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Inspire a Shared Vision</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Enable Others to Act</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Model the Way</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Encourage the Heart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Cabinet Committee on Government Reform</a:t>
            </a:r>
          </a:p>
        </p:txBody>
      </p:sp>
      <p:sp>
        <p:nvSpPr>
          <p:cNvPr id="16386" name="Content Placeholder 2"/>
          <p:cNvSpPr>
            <a:spLocks noGrp="1"/>
          </p:cNvSpPr>
          <p:nvPr>
            <p:ph idx="1"/>
          </p:nvPr>
        </p:nvSpPr>
        <p:spPr/>
        <p:txBody>
          <a:bodyPr/>
          <a:lstStyle/>
          <a:p>
            <a:endParaRPr lang="en-CA" sz="4000"/>
          </a:p>
          <a:p>
            <a:r>
              <a:rPr lang="en-CA" sz="4000"/>
              <a:t>Trasking</a:t>
            </a:r>
          </a:p>
          <a:p>
            <a:endParaRPr lang="en-CA" sz="4000"/>
          </a:p>
          <a:p>
            <a:r>
              <a:rPr lang="en-CA" sz="4000"/>
              <a:t>Tasking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 calcmode="lin" valueType="num">
                                      <p:cBhvr additive="base">
                                        <p:cTn id="7" dur="500" fill="hold"/>
                                        <p:tgtEl>
                                          <p:spTgt spid="1638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6">
                                            <p:txEl>
                                              <p:pRg st="3" end="3"/>
                                            </p:txEl>
                                          </p:spTgt>
                                        </p:tgtEl>
                                        <p:attrNameLst>
                                          <p:attrName>style.visibility</p:attrName>
                                        </p:attrNameLst>
                                      </p:cBhvr>
                                      <p:to>
                                        <p:strVal val="visible"/>
                                      </p:to>
                                    </p:set>
                                    <p:anim calcmode="lin" valueType="num">
                                      <p:cBhvr additive="base">
                                        <p:cTn id="13" dur="500" fill="hold"/>
                                        <p:tgtEl>
                                          <p:spTgt spid="1638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Results</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Font typeface="Wingdings 2"/>
              <a:buChar char=""/>
              <a:defRPr/>
            </a:pPr>
            <a:r>
              <a:rPr lang="en-CA" sz="3200" dirty="0"/>
              <a:t>Politics won</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Cost to People</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Loss of Trust</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Loss of Position</a:t>
            </a:r>
          </a:p>
          <a:p>
            <a:pPr marL="274320" indent="-274320" fontAlgn="auto">
              <a:spcAft>
                <a:spcPts val="0"/>
              </a:spcAft>
              <a:buFont typeface="Wingdings 2"/>
              <a:buChar char=""/>
              <a:defRPr/>
            </a:pPr>
            <a:endParaRPr lang="en-CA" sz="3200" dirty="0"/>
          </a:p>
          <a:p>
            <a:pPr marL="274320" indent="-274320" fontAlgn="auto">
              <a:spcAft>
                <a:spcPts val="0"/>
              </a:spcAft>
              <a:buFont typeface="Wingdings 2"/>
              <a:buChar char=""/>
              <a:defRPr/>
            </a:pPr>
            <a:r>
              <a:rPr lang="en-CA" sz="3200" dirty="0"/>
              <a:t>Cost of Leadership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Program on Spirituality</a:t>
            </a:r>
          </a:p>
        </p:txBody>
      </p:sp>
      <p:sp>
        <p:nvSpPr>
          <p:cNvPr id="22530" name="Content Placeholder 2"/>
          <p:cNvSpPr>
            <a:spLocks noGrp="1"/>
          </p:cNvSpPr>
          <p:nvPr>
            <p:ph idx="1"/>
          </p:nvPr>
        </p:nvSpPr>
        <p:spPr/>
        <p:txBody>
          <a:bodyPr/>
          <a:lstStyle/>
          <a:p>
            <a:r>
              <a:rPr lang="en-CA" sz="3200"/>
              <a:t>Difference between Spirituality and Religion</a:t>
            </a:r>
          </a:p>
          <a:p>
            <a:r>
              <a:rPr lang="en-CA" sz="3200"/>
              <a:t>Our Perceptions of God</a:t>
            </a:r>
          </a:p>
          <a:p>
            <a:r>
              <a:rPr lang="en-CA" sz="3200"/>
              <a:t>The Power of our Beliefs</a:t>
            </a:r>
          </a:p>
          <a:p>
            <a:r>
              <a:rPr lang="en-CA" sz="3200"/>
              <a:t>The Power of Grief and Loss</a:t>
            </a:r>
          </a:p>
          <a:p>
            <a:r>
              <a:rPr lang="en-CA" sz="3200"/>
              <a:t>Overcoming Guilt/Accepting Forgiveness</a:t>
            </a:r>
          </a:p>
          <a:p>
            <a:r>
              <a:rPr lang="en-CA" sz="3200"/>
              <a:t>Fighting the Drive for Perfection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 calcmode="lin" valueType="num">
                                      <p:cBhvr additive="base">
                                        <p:cTn id="7" dur="500" fill="hold"/>
                                        <p:tgtEl>
                                          <p:spTgt spid="225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530">
                                            <p:txEl>
                                              <p:pRg st="1" end="1"/>
                                            </p:txEl>
                                          </p:spTgt>
                                        </p:tgtEl>
                                        <p:attrNameLst>
                                          <p:attrName>style.visibility</p:attrName>
                                        </p:attrNameLst>
                                      </p:cBhvr>
                                      <p:to>
                                        <p:strVal val="visible"/>
                                      </p:to>
                                    </p:set>
                                    <p:anim calcmode="lin" valueType="num">
                                      <p:cBhvr additive="base">
                                        <p:cTn id="13" dur="500" fill="hold"/>
                                        <p:tgtEl>
                                          <p:spTgt spid="2253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530">
                                            <p:txEl>
                                              <p:pRg st="2" end="2"/>
                                            </p:txEl>
                                          </p:spTgt>
                                        </p:tgtEl>
                                        <p:attrNameLst>
                                          <p:attrName>style.visibility</p:attrName>
                                        </p:attrNameLst>
                                      </p:cBhvr>
                                      <p:to>
                                        <p:strVal val="visible"/>
                                      </p:to>
                                    </p:set>
                                    <p:anim calcmode="lin" valueType="num">
                                      <p:cBhvr additive="base">
                                        <p:cTn id="19" dur="500" fill="hold"/>
                                        <p:tgtEl>
                                          <p:spTgt spid="2253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2530">
                                            <p:txEl>
                                              <p:pRg st="3" end="3"/>
                                            </p:txEl>
                                          </p:spTgt>
                                        </p:tgtEl>
                                        <p:attrNameLst>
                                          <p:attrName>style.visibility</p:attrName>
                                        </p:attrNameLst>
                                      </p:cBhvr>
                                      <p:to>
                                        <p:strVal val="visible"/>
                                      </p:to>
                                    </p:set>
                                    <p:anim calcmode="lin" valueType="num">
                                      <p:cBhvr additive="base">
                                        <p:cTn id="25" dur="500" fill="hold"/>
                                        <p:tgtEl>
                                          <p:spTgt spid="2253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0">
                                            <p:txEl>
                                              <p:pRg st="4" end="4"/>
                                            </p:txEl>
                                          </p:spTgt>
                                        </p:tgtEl>
                                        <p:attrNameLst>
                                          <p:attrName>style.visibility</p:attrName>
                                        </p:attrNameLst>
                                      </p:cBhvr>
                                      <p:to>
                                        <p:strVal val="visible"/>
                                      </p:to>
                                    </p:set>
                                    <p:anim calcmode="lin" valueType="num">
                                      <p:cBhvr additive="base">
                                        <p:cTn id="31" dur="500" fill="hold"/>
                                        <p:tgtEl>
                                          <p:spTgt spid="2253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530">
                                            <p:txEl>
                                              <p:pRg st="5" end="5"/>
                                            </p:txEl>
                                          </p:spTgt>
                                        </p:tgtEl>
                                        <p:attrNameLst>
                                          <p:attrName>style.visibility</p:attrName>
                                        </p:attrNameLst>
                                      </p:cBhvr>
                                      <p:to>
                                        <p:strVal val="visible"/>
                                      </p:to>
                                    </p:set>
                                    <p:anim calcmode="lin" valueType="num">
                                      <p:cBhvr additive="base">
                                        <p:cTn id="37" dur="500" fill="hold"/>
                                        <p:tgtEl>
                                          <p:spTgt spid="2253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53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Impact Changes on Leadership</a:t>
            </a:r>
          </a:p>
        </p:txBody>
      </p:sp>
      <p:sp>
        <p:nvSpPr>
          <p:cNvPr id="24578" name="Content Placeholder 2"/>
          <p:cNvSpPr>
            <a:spLocks noGrp="1"/>
          </p:cNvSpPr>
          <p:nvPr>
            <p:ph idx="1"/>
          </p:nvPr>
        </p:nvSpPr>
        <p:spPr/>
        <p:txBody>
          <a:bodyPr/>
          <a:lstStyle/>
          <a:p>
            <a:endParaRPr lang="en-CA" sz="3600"/>
          </a:p>
          <a:p>
            <a:r>
              <a:rPr lang="en-CA" sz="3600"/>
              <a:t>Deification of Technology</a:t>
            </a:r>
          </a:p>
          <a:p>
            <a:endParaRPr lang="en-CA" sz="3600"/>
          </a:p>
          <a:p>
            <a:r>
              <a:rPr lang="en-CA" sz="3600"/>
              <a:t>The Desecration of the Psychological Contract</a:t>
            </a:r>
          </a:p>
          <a:p>
            <a:endParaRPr lang="en-CA" sz="3600"/>
          </a:p>
          <a:p>
            <a:r>
              <a:rPr lang="en-CA" sz="3600"/>
              <a:t>The Entrenchment of Greed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78">
                                            <p:txEl>
                                              <p:pRg st="1" end="1"/>
                                            </p:txEl>
                                          </p:spTgt>
                                        </p:tgtEl>
                                        <p:attrNameLst>
                                          <p:attrName>style.visibility</p:attrName>
                                        </p:attrNameLst>
                                      </p:cBhvr>
                                      <p:to>
                                        <p:strVal val="visible"/>
                                      </p:to>
                                    </p:set>
                                    <p:animEffect transition="in" filter="blinds(horizontal)">
                                      <p:cBhvr>
                                        <p:cTn id="7" dur="500"/>
                                        <p:tgtEl>
                                          <p:spTgt spid="2457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578">
                                            <p:txEl>
                                              <p:pRg st="3" end="3"/>
                                            </p:txEl>
                                          </p:spTgt>
                                        </p:tgtEl>
                                        <p:attrNameLst>
                                          <p:attrName>style.visibility</p:attrName>
                                        </p:attrNameLst>
                                      </p:cBhvr>
                                      <p:to>
                                        <p:strVal val="visible"/>
                                      </p:to>
                                    </p:set>
                                    <p:animEffect transition="in" filter="blinds(horizontal)">
                                      <p:cBhvr>
                                        <p:cTn id="12" dur="500"/>
                                        <p:tgtEl>
                                          <p:spTgt spid="2457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578">
                                            <p:txEl>
                                              <p:pRg st="5" end="5"/>
                                            </p:txEl>
                                          </p:spTgt>
                                        </p:tgtEl>
                                        <p:attrNameLst>
                                          <p:attrName>style.visibility</p:attrName>
                                        </p:attrNameLst>
                                      </p:cBhvr>
                                      <p:to>
                                        <p:strVal val="visible"/>
                                      </p:to>
                                    </p:set>
                                    <p:animEffect transition="in" filter="blinds(horizontal)">
                                      <p:cBhvr>
                                        <p:cTn id="17" dur="500"/>
                                        <p:tgtEl>
                                          <p:spTgt spid="2457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Greed</a:t>
            </a:r>
          </a:p>
        </p:txBody>
      </p:sp>
      <p:sp>
        <p:nvSpPr>
          <p:cNvPr id="26626" name="Content Placeholder 2"/>
          <p:cNvSpPr>
            <a:spLocks noGrp="1"/>
          </p:cNvSpPr>
          <p:nvPr>
            <p:ph idx="1"/>
          </p:nvPr>
        </p:nvSpPr>
        <p:spPr/>
        <p:txBody>
          <a:bodyPr/>
          <a:lstStyle/>
          <a:p>
            <a:endParaRPr lang="en-CA" sz="3600" b="1"/>
          </a:p>
          <a:p>
            <a:r>
              <a:rPr lang="en-CA" sz="3600" b="1"/>
              <a:t>Greed is good. </a:t>
            </a:r>
          </a:p>
          <a:p>
            <a:endParaRPr lang="en-CA" sz="3600" b="1"/>
          </a:p>
          <a:p>
            <a:r>
              <a:rPr lang="en-CA" sz="3600" b="1"/>
              <a:t>Greed is right. </a:t>
            </a:r>
          </a:p>
          <a:p>
            <a:endParaRPr lang="en-CA" sz="3600" b="1"/>
          </a:p>
          <a:p>
            <a:r>
              <a:rPr lang="en-CA" sz="3600" b="1"/>
              <a:t>Greed works.”</a:t>
            </a:r>
            <a:endParaRPr lang="en-CA"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626">
                                            <p:txEl>
                                              <p:pRg st="1" end="1"/>
                                            </p:txEl>
                                          </p:spTgt>
                                        </p:tgtEl>
                                        <p:attrNameLst>
                                          <p:attrName>style.visibility</p:attrName>
                                        </p:attrNameLst>
                                      </p:cBhvr>
                                      <p:to>
                                        <p:strVal val="visible"/>
                                      </p:to>
                                    </p:set>
                                    <p:animEffect transition="in" filter="box(in)">
                                      <p:cBhvr>
                                        <p:cTn id="7" dur="500"/>
                                        <p:tgtEl>
                                          <p:spTgt spid="266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6626">
                                            <p:txEl>
                                              <p:pRg st="3" end="3"/>
                                            </p:txEl>
                                          </p:spTgt>
                                        </p:tgtEl>
                                        <p:attrNameLst>
                                          <p:attrName>style.visibility</p:attrName>
                                        </p:attrNameLst>
                                      </p:cBhvr>
                                      <p:to>
                                        <p:strVal val="visible"/>
                                      </p:to>
                                    </p:set>
                                    <p:animEffect transition="in" filter="box(in)">
                                      <p:cBhvr>
                                        <p:cTn id="12" dur="500"/>
                                        <p:tgtEl>
                                          <p:spTgt spid="2662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6626">
                                            <p:txEl>
                                              <p:pRg st="5" end="5"/>
                                            </p:txEl>
                                          </p:spTgt>
                                        </p:tgtEl>
                                        <p:attrNameLst>
                                          <p:attrName>style.visibility</p:attrName>
                                        </p:attrNameLst>
                                      </p:cBhvr>
                                      <p:to>
                                        <p:strVal val="visible"/>
                                      </p:to>
                                    </p:set>
                                    <p:animEffect transition="in" filter="box(in)">
                                      <p:cBhvr>
                                        <p:cTn id="17" dur="500"/>
                                        <p:tgtEl>
                                          <p:spTgt spid="266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Gordon </a:t>
            </a:r>
            <a:r>
              <a:rPr lang="en-CA" dirty="0" err="1"/>
              <a:t>Gekko’s</a:t>
            </a:r>
            <a:r>
              <a:rPr lang="en-CA" dirty="0"/>
              <a:t> Words</a:t>
            </a:r>
          </a:p>
        </p:txBody>
      </p:sp>
      <p:sp>
        <p:nvSpPr>
          <p:cNvPr id="28674" name="Content Placeholder 2"/>
          <p:cNvSpPr>
            <a:spLocks noGrp="1"/>
          </p:cNvSpPr>
          <p:nvPr>
            <p:ph idx="1"/>
          </p:nvPr>
        </p:nvSpPr>
        <p:spPr/>
        <p:txBody>
          <a:bodyPr/>
          <a:lstStyle/>
          <a:p>
            <a:endParaRPr lang="en-CA" b="1"/>
          </a:p>
          <a:p>
            <a:pPr>
              <a:buFont typeface="Wingdings 2" pitchFamily="18" charset="2"/>
              <a:buNone/>
            </a:pPr>
            <a:r>
              <a:rPr lang="en-CA" sz="3200" b="1"/>
              <a:t>“Greed clarifies, cuts through and captures the essence of the evolutional spirit – greed - you mark my words – will not only save Tildar Paper but that other malfunctioning corporation called the United States of America”.</a:t>
            </a:r>
            <a:endParaRPr lang="en-CA" sz="3200"/>
          </a:p>
          <a:p>
            <a:endParaRPr lang="en-C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Greenspan’s View</a:t>
            </a:r>
          </a:p>
        </p:txBody>
      </p:sp>
      <p:sp>
        <p:nvSpPr>
          <p:cNvPr id="30722" name="Content Placeholder 2"/>
          <p:cNvSpPr>
            <a:spLocks noGrp="1"/>
          </p:cNvSpPr>
          <p:nvPr>
            <p:ph idx="1"/>
          </p:nvPr>
        </p:nvSpPr>
        <p:spPr/>
        <p:txBody>
          <a:bodyPr/>
          <a:lstStyle/>
          <a:p>
            <a:pPr>
              <a:buFont typeface="Wingdings 2" pitchFamily="18" charset="2"/>
              <a:buNone/>
            </a:pPr>
            <a:endParaRPr lang="en-CA" sz="3600" b="1"/>
          </a:p>
          <a:p>
            <a:pPr>
              <a:buFont typeface="Wingdings 2" pitchFamily="18" charset="2"/>
              <a:buNone/>
            </a:pPr>
            <a:r>
              <a:rPr lang="en-CA" sz="3600" b="1"/>
              <a:t>“An infectious greed seems to grip much of our business community... this has perversely created incentives to artificially inflate reported earnings in order to keep stock prices high and rising”</a:t>
            </a:r>
            <a:endParaRPr lang="en-CA" sz="3600"/>
          </a:p>
          <a:p>
            <a:endParaRPr lang="en-C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Greenspan’s Conclusion</a:t>
            </a:r>
          </a:p>
        </p:txBody>
      </p:sp>
      <p:sp>
        <p:nvSpPr>
          <p:cNvPr id="32770" name="Content Placeholder 2"/>
          <p:cNvSpPr>
            <a:spLocks noGrp="1"/>
          </p:cNvSpPr>
          <p:nvPr>
            <p:ph idx="1"/>
          </p:nvPr>
        </p:nvSpPr>
        <p:spPr/>
        <p:txBody>
          <a:bodyPr/>
          <a:lstStyle/>
          <a:p>
            <a:endParaRPr lang="en-CA" sz="3600" b="1"/>
          </a:p>
          <a:p>
            <a:pPr>
              <a:buFont typeface="Wingdings 2" pitchFamily="18" charset="2"/>
              <a:buNone/>
            </a:pPr>
            <a:r>
              <a:rPr lang="en-CA" sz="3600" b="1"/>
              <a:t>  “This kind of fraud and falsification – inspired by greed ... is highly destructive to free market capitalism, and more broadly, to the underpinnings of our society”. </a:t>
            </a:r>
            <a:endParaRPr lang="en-CA" sz="3600"/>
          </a:p>
          <a:p>
            <a:endParaRPr lang="en-C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A Failure of Capitalism</a:t>
            </a:r>
          </a:p>
        </p:txBody>
      </p:sp>
      <p:sp>
        <p:nvSpPr>
          <p:cNvPr id="3" name="Content Placeholder 2"/>
          <p:cNvSpPr>
            <a:spLocks noGrp="1"/>
          </p:cNvSpPr>
          <p:nvPr>
            <p:ph idx="1"/>
          </p:nvPr>
        </p:nvSpPr>
        <p:spPr/>
        <p:txBody>
          <a:bodyPr>
            <a:normAutofit fontScale="92500"/>
          </a:bodyPr>
          <a:lstStyle/>
          <a:p>
            <a:pPr marL="274320" indent="-274320" fontAlgn="auto">
              <a:spcAft>
                <a:spcPts val="0"/>
              </a:spcAft>
              <a:buFont typeface="Wingdings 2"/>
              <a:buChar char=""/>
              <a:defRPr/>
            </a:pPr>
            <a:r>
              <a:rPr lang="en-CA" b="1" dirty="0"/>
              <a:t>heavy capital flows from abroad and  the reckless lowering of interest rates by the Federal Reserve Board </a:t>
            </a:r>
            <a:endParaRPr lang="en-CA" dirty="0"/>
          </a:p>
          <a:p>
            <a:pPr marL="274320" indent="-274320" fontAlgn="auto">
              <a:spcAft>
                <a:spcPts val="0"/>
              </a:spcAft>
              <a:buFont typeface="Wingdings 2"/>
              <a:buChar char=""/>
              <a:defRPr/>
            </a:pPr>
            <a:r>
              <a:rPr lang="en-CA" b="1" dirty="0"/>
              <a:t>the deregulation of the financial sector </a:t>
            </a:r>
            <a:endParaRPr lang="en-CA" dirty="0"/>
          </a:p>
          <a:p>
            <a:pPr marL="274320" indent="-274320" fontAlgn="auto">
              <a:spcAft>
                <a:spcPts val="0"/>
              </a:spcAft>
              <a:buFont typeface="Wingdings 2"/>
              <a:buChar char=""/>
              <a:defRPr/>
            </a:pPr>
            <a:r>
              <a:rPr lang="en-CA" b="1" dirty="0"/>
              <a:t>the relation between executive compensation, short-term profit goals, and risky lending</a:t>
            </a:r>
            <a:endParaRPr lang="en-CA" dirty="0"/>
          </a:p>
          <a:p>
            <a:pPr marL="274320" indent="-274320" fontAlgn="auto">
              <a:spcAft>
                <a:spcPts val="0"/>
              </a:spcAft>
              <a:buFont typeface="Wingdings 2"/>
              <a:buChar char=""/>
              <a:defRPr/>
            </a:pPr>
            <a:r>
              <a:rPr lang="en-CA" b="1" dirty="0"/>
              <a:t>the housing bubble fuelled by low interest rates and aggressive mortgage marketing,</a:t>
            </a:r>
            <a:endParaRPr lang="en-CA" dirty="0"/>
          </a:p>
          <a:p>
            <a:pPr marL="274320" indent="-274320" fontAlgn="auto">
              <a:spcAft>
                <a:spcPts val="0"/>
              </a:spcAft>
              <a:buFont typeface="Wingdings 2"/>
              <a:buChar char=""/>
              <a:defRPr/>
            </a:pPr>
            <a:r>
              <a:rPr lang="en-CA" b="1" dirty="0"/>
              <a:t>the low savings rate of the American people, </a:t>
            </a:r>
          </a:p>
          <a:p>
            <a:pPr marL="274320" indent="-274320" fontAlgn="auto">
              <a:spcAft>
                <a:spcPts val="0"/>
              </a:spcAft>
              <a:buFont typeface="Wingdings 2"/>
              <a:buChar char=""/>
              <a:defRPr/>
            </a:pPr>
            <a:r>
              <a:rPr lang="en-CA" b="1" dirty="0"/>
              <a:t>the highly leveraged balance sheets of large financial institutions. </a:t>
            </a:r>
            <a:endParaRPr lang="en-CA" dirty="0"/>
          </a:p>
          <a:p>
            <a:pPr marL="274320" indent="-274320" fontAlgn="auto">
              <a:spcAft>
                <a:spcPts val="0"/>
              </a:spcAft>
              <a:buFont typeface="Wingdings 2"/>
              <a:buChar char=""/>
              <a:defRPr/>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The Foundation</a:t>
            </a:r>
          </a:p>
        </p:txBody>
      </p:sp>
      <p:sp>
        <p:nvSpPr>
          <p:cNvPr id="36866" name="Content Placeholder 2"/>
          <p:cNvSpPr>
            <a:spLocks noGrp="1"/>
          </p:cNvSpPr>
          <p:nvPr>
            <p:ph idx="1"/>
          </p:nvPr>
        </p:nvSpPr>
        <p:spPr/>
        <p:txBody>
          <a:bodyPr/>
          <a:lstStyle/>
          <a:p>
            <a:endParaRPr lang="en-CA"/>
          </a:p>
          <a:p>
            <a:endParaRPr lang="en-CA" sz="4400"/>
          </a:p>
          <a:p>
            <a:r>
              <a:rPr lang="en-CA" sz="4400"/>
              <a:t>Excessive Greed</a:t>
            </a:r>
          </a:p>
          <a:p>
            <a:endParaRPr lang="en-CA" sz="4400"/>
          </a:p>
          <a:p>
            <a:r>
              <a:rPr lang="en-CA" sz="4400"/>
              <a:t>Unbridled Consumerism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6">
                                            <p:txEl>
                                              <p:pRg st="2" end="2"/>
                                            </p:txEl>
                                          </p:spTgt>
                                        </p:tgtEl>
                                        <p:attrNameLst>
                                          <p:attrName>style.visibility</p:attrName>
                                        </p:attrNameLst>
                                      </p:cBhvr>
                                      <p:to>
                                        <p:strVal val="visible"/>
                                      </p:to>
                                    </p:set>
                                    <p:anim calcmode="lin" valueType="num">
                                      <p:cBhvr additive="base">
                                        <p:cTn id="7" dur="500" fill="hold"/>
                                        <p:tgtEl>
                                          <p:spTgt spid="3686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866">
                                            <p:txEl>
                                              <p:pRg st="4" end="4"/>
                                            </p:txEl>
                                          </p:spTgt>
                                        </p:tgtEl>
                                        <p:attrNameLst>
                                          <p:attrName>style.visibility</p:attrName>
                                        </p:attrNameLst>
                                      </p:cBhvr>
                                      <p:to>
                                        <p:strVal val="visible"/>
                                      </p:to>
                                    </p:set>
                                    <p:anim calcmode="lin" valueType="num">
                                      <p:cBhvr additive="base">
                                        <p:cTn id="13" dur="500" fill="hold"/>
                                        <p:tgtEl>
                                          <p:spTgt spid="36866">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Patricia  </a:t>
            </a:r>
            <a:r>
              <a:rPr lang="en-CA" dirty="0" err="1"/>
              <a:t>Aburdene</a:t>
            </a:r>
            <a:endParaRPr lang="en-CA" dirty="0"/>
          </a:p>
        </p:txBody>
      </p:sp>
      <p:sp>
        <p:nvSpPr>
          <p:cNvPr id="38914" name="Content Placeholder 2"/>
          <p:cNvSpPr>
            <a:spLocks noGrp="1"/>
          </p:cNvSpPr>
          <p:nvPr>
            <p:ph idx="1"/>
          </p:nvPr>
        </p:nvSpPr>
        <p:spPr/>
        <p:txBody>
          <a:bodyPr/>
          <a:lstStyle/>
          <a:p>
            <a:endParaRPr lang="en-CA"/>
          </a:p>
          <a:p>
            <a:pPr>
              <a:buFont typeface="Wingdings 2" pitchFamily="18" charset="2"/>
              <a:buNone/>
            </a:pPr>
            <a:r>
              <a:rPr lang="en-CA" b="1"/>
              <a:t>   </a:t>
            </a:r>
            <a:r>
              <a:rPr lang="en-CA" sz="3600" b="1"/>
              <a:t>The unthinkable might really be true – economically and spiritually – that transcendent values like trust and integrity literally translate into revenue, profits, and prosperity.</a:t>
            </a:r>
            <a:endParaRPr lang="en-CA" sz="3600"/>
          </a:p>
          <a:p>
            <a:pPr>
              <a:buFont typeface="Wingdings 2" pitchFamily="18" charset="2"/>
              <a:buNone/>
            </a:pPr>
            <a:endParaRPr lang="en-C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Greenspan</a:t>
            </a:r>
          </a:p>
        </p:txBody>
      </p:sp>
      <p:sp>
        <p:nvSpPr>
          <p:cNvPr id="40962" name="Content Placeholder 2"/>
          <p:cNvSpPr>
            <a:spLocks noGrp="1"/>
          </p:cNvSpPr>
          <p:nvPr>
            <p:ph idx="1"/>
          </p:nvPr>
        </p:nvSpPr>
        <p:spPr/>
        <p:txBody>
          <a:bodyPr/>
          <a:lstStyle/>
          <a:p>
            <a:pPr>
              <a:buFont typeface="Wingdings 2" pitchFamily="18" charset="2"/>
              <a:buNone/>
            </a:pPr>
            <a:r>
              <a:rPr lang="en-CA" b="1"/>
              <a:t>  </a:t>
            </a:r>
          </a:p>
          <a:p>
            <a:pPr>
              <a:buFont typeface="Wingdings 2" pitchFamily="18" charset="2"/>
              <a:buNone/>
            </a:pPr>
            <a:r>
              <a:rPr lang="en-CA" b="1"/>
              <a:t>  “Our market system depends critically on trust – trust in the word of our colleagues and trust in the word of those with whom we do business ... If a CEO countenances managing reported earnings, that attitude will drive the entire accounting regime of the firm. If he or she insists on an objective representation of a company’s business dealings, that standard will govern record keeping and due diligence.”  </a:t>
            </a:r>
            <a:endParaRPr lang="en-CA"/>
          </a:p>
          <a:p>
            <a:endParaRPr lang="en-C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err="1"/>
              <a:t>Aburdeen</a:t>
            </a:r>
            <a:endParaRPr lang="en-CA" dirty="0"/>
          </a:p>
        </p:txBody>
      </p:sp>
      <p:sp>
        <p:nvSpPr>
          <p:cNvPr id="3" name="Content Placeholder 2"/>
          <p:cNvSpPr>
            <a:spLocks noGrp="1"/>
          </p:cNvSpPr>
          <p:nvPr>
            <p:ph idx="1"/>
          </p:nvPr>
        </p:nvSpPr>
        <p:spPr/>
        <p:txBody>
          <a:bodyPr>
            <a:normAutofit fontScale="92500" lnSpcReduction="10000"/>
          </a:bodyPr>
          <a:lstStyle/>
          <a:p>
            <a:pPr marL="274320" indent="-274320" fontAlgn="auto">
              <a:spcAft>
                <a:spcPts val="0"/>
              </a:spcAft>
              <a:buFont typeface="Wingdings 2"/>
              <a:buNone/>
              <a:defRPr/>
            </a:pPr>
            <a:endParaRPr lang="en-CA" b="1" dirty="0"/>
          </a:p>
          <a:p>
            <a:pPr marL="274320" indent="-274320" fontAlgn="auto">
              <a:spcAft>
                <a:spcPts val="0"/>
              </a:spcAft>
              <a:buFont typeface="Wingdings 2"/>
              <a:buNone/>
              <a:defRPr/>
            </a:pPr>
            <a:r>
              <a:rPr lang="en-CA" b="1" dirty="0"/>
              <a:t>  </a:t>
            </a:r>
            <a:r>
              <a:rPr lang="en-CA" sz="3200" b="1" dirty="0"/>
              <a:t>Greed destroys wealth while trust and integrity by contrast foster prosperity. </a:t>
            </a:r>
            <a:endParaRPr lang="en-CA" sz="3200" dirty="0"/>
          </a:p>
          <a:p>
            <a:pPr marL="274320" indent="-274320" fontAlgn="auto">
              <a:spcAft>
                <a:spcPts val="0"/>
              </a:spcAft>
              <a:buFont typeface="Wingdings 2"/>
              <a:buChar char=""/>
              <a:defRPr/>
            </a:pPr>
            <a:endParaRPr lang="en-CA" sz="3200" dirty="0"/>
          </a:p>
          <a:p>
            <a:pPr marL="274320" indent="-274320" fontAlgn="auto">
              <a:spcAft>
                <a:spcPts val="0"/>
              </a:spcAft>
              <a:buFont typeface="Wingdings 2"/>
              <a:buNone/>
              <a:defRPr/>
            </a:pPr>
            <a:r>
              <a:rPr lang="en-CA" sz="3200" b="1" dirty="0"/>
              <a:t>   In her words “this has become the basis of a grass roots movement to revitalize the ethics and spirit of free enterprise – a movement that is gaining momentum and attracting millions.”</a:t>
            </a:r>
            <a:endParaRPr lang="en-CA" sz="3200" dirty="0"/>
          </a:p>
          <a:p>
            <a:pPr marL="274320" indent="-274320" fontAlgn="auto">
              <a:spcAft>
                <a:spcPts val="0"/>
              </a:spcAft>
              <a:buFont typeface="Wingdings 2"/>
              <a:buChar char=""/>
              <a:defRPr/>
            </a:pPr>
            <a:endParaRPr lang="en-C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Historic Perspective</a:t>
            </a:r>
          </a:p>
        </p:txBody>
      </p:sp>
      <p:sp>
        <p:nvSpPr>
          <p:cNvPr id="45058" name="Content Placeholder 2"/>
          <p:cNvSpPr>
            <a:spLocks noGrp="1"/>
          </p:cNvSpPr>
          <p:nvPr>
            <p:ph idx="1"/>
          </p:nvPr>
        </p:nvSpPr>
        <p:spPr/>
        <p:txBody>
          <a:bodyPr/>
          <a:lstStyle/>
          <a:p>
            <a:endParaRPr lang="en-CA" sz="3600"/>
          </a:p>
          <a:p>
            <a:r>
              <a:rPr lang="en-CA" sz="3600"/>
              <a:t>Reliance on Natural Resources</a:t>
            </a:r>
          </a:p>
          <a:p>
            <a:r>
              <a:rPr lang="en-CA" sz="3600"/>
              <a:t>Industrial Revolution</a:t>
            </a:r>
          </a:p>
          <a:p>
            <a:r>
              <a:rPr lang="en-CA" sz="3600"/>
              <a:t>Age of Technology</a:t>
            </a:r>
          </a:p>
          <a:p>
            <a:r>
              <a:rPr lang="en-CA" sz="3600"/>
              <a:t>Economic value of Information</a:t>
            </a:r>
          </a:p>
          <a:p>
            <a:r>
              <a:rPr lang="en-CA" sz="3600"/>
              <a:t>Age of Innovation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8">
                                            <p:txEl>
                                              <p:pRg st="1" end="1"/>
                                            </p:txEl>
                                          </p:spTgt>
                                        </p:tgtEl>
                                        <p:attrNameLst>
                                          <p:attrName>style.visibility</p:attrName>
                                        </p:attrNameLst>
                                      </p:cBhvr>
                                      <p:to>
                                        <p:strVal val="visible"/>
                                      </p:to>
                                    </p:set>
                                    <p:anim calcmode="lin" valueType="num">
                                      <p:cBhvr additive="base">
                                        <p:cTn id="7" dur="500" fill="hold"/>
                                        <p:tgtEl>
                                          <p:spTgt spid="4505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058">
                                            <p:txEl>
                                              <p:pRg st="2" end="2"/>
                                            </p:txEl>
                                          </p:spTgt>
                                        </p:tgtEl>
                                        <p:attrNameLst>
                                          <p:attrName>style.visibility</p:attrName>
                                        </p:attrNameLst>
                                      </p:cBhvr>
                                      <p:to>
                                        <p:strVal val="visible"/>
                                      </p:to>
                                    </p:set>
                                    <p:anim calcmode="lin" valueType="num">
                                      <p:cBhvr additive="base">
                                        <p:cTn id="13" dur="500" fill="hold"/>
                                        <p:tgtEl>
                                          <p:spTgt spid="4505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0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058">
                                            <p:txEl>
                                              <p:pRg st="3" end="3"/>
                                            </p:txEl>
                                          </p:spTgt>
                                        </p:tgtEl>
                                        <p:attrNameLst>
                                          <p:attrName>style.visibility</p:attrName>
                                        </p:attrNameLst>
                                      </p:cBhvr>
                                      <p:to>
                                        <p:strVal val="visible"/>
                                      </p:to>
                                    </p:set>
                                    <p:anim calcmode="lin" valueType="num">
                                      <p:cBhvr additive="base">
                                        <p:cTn id="19" dur="500" fill="hold"/>
                                        <p:tgtEl>
                                          <p:spTgt spid="4505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0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058">
                                            <p:txEl>
                                              <p:pRg st="4" end="4"/>
                                            </p:txEl>
                                          </p:spTgt>
                                        </p:tgtEl>
                                        <p:attrNameLst>
                                          <p:attrName>style.visibility</p:attrName>
                                        </p:attrNameLst>
                                      </p:cBhvr>
                                      <p:to>
                                        <p:strVal val="visible"/>
                                      </p:to>
                                    </p:set>
                                    <p:anim calcmode="lin" valueType="num">
                                      <p:cBhvr additive="base">
                                        <p:cTn id="25" dur="500" fill="hold"/>
                                        <p:tgtEl>
                                          <p:spTgt spid="4505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0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5058">
                                            <p:txEl>
                                              <p:pRg st="5" end="5"/>
                                            </p:txEl>
                                          </p:spTgt>
                                        </p:tgtEl>
                                        <p:attrNameLst>
                                          <p:attrName>style.visibility</p:attrName>
                                        </p:attrNameLst>
                                      </p:cBhvr>
                                      <p:to>
                                        <p:strVal val="visible"/>
                                      </p:to>
                                    </p:set>
                                    <p:anim calcmode="lin" valueType="num">
                                      <p:cBhvr additive="base">
                                        <p:cTn id="31" dur="500" fill="hold"/>
                                        <p:tgtEl>
                                          <p:spTgt spid="4505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505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Innovation and Consciousness</a:t>
            </a:r>
          </a:p>
        </p:txBody>
      </p:sp>
      <p:sp>
        <p:nvSpPr>
          <p:cNvPr id="47106" name="Content Placeholder 2"/>
          <p:cNvSpPr>
            <a:spLocks noGrp="1"/>
          </p:cNvSpPr>
          <p:nvPr>
            <p:ph idx="1"/>
          </p:nvPr>
        </p:nvSpPr>
        <p:spPr/>
        <p:txBody>
          <a:bodyPr/>
          <a:lstStyle/>
          <a:p>
            <a:endParaRPr lang="en-CA"/>
          </a:p>
          <a:p>
            <a:pPr>
              <a:buFont typeface="Wingdings 2" pitchFamily="18" charset="2"/>
              <a:buNone/>
            </a:pPr>
            <a:r>
              <a:rPr lang="en-CA"/>
              <a:t>  </a:t>
            </a:r>
            <a:r>
              <a:rPr lang="en-CA" sz="3200"/>
              <a:t>The belief is that innovation can only be understood in terms of consciousness. </a:t>
            </a:r>
          </a:p>
          <a:p>
            <a:pPr>
              <a:buFont typeface="Wingdings 2" pitchFamily="18" charset="2"/>
              <a:buNone/>
            </a:pPr>
            <a:r>
              <a:rPr lang="en-CA" sz="3200"/>
              <a:t>	</a:t>
            </a:r>
          </a:p>
          <a:p>
            <a:pPr>
              <a:buFont typeface="Wingdings 2" pitchFamily="18" charset="2"/>
              <a:buNone/>
            </a:pPr>
            <a:r>
              <a:rPr lang="en-CA" sz="3200"/>
              <a:t>  Corporations can only achieve the lucrative goal of continuous innovation through the genius inherent in human consciousness.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Consciousness</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Font typeface="Wingdings 2"/>
              <a:buChar char=""/>
              <a:defRPr/>
            </a:pPr>
            <a:endParaRPr lang="en-CA" sz="3600" dirty="0"/>
          </a:p>
          <a:p>
            <a:pPr marL="274320" indent="-274320" fontAlgn="auto">
              <a:spcAft>
                <a:spcPts val="0"/>
              </a:spcAft>
              <a:buFont typeface="Wingdings 2"/>
              <a:buChar char=""/>
              <a:defRPr/>
            </a:pPr>
            <a:r>
              <a:rPr lang="en-CA" sz="3600" dirty="0"/>
              <a:t>The awareness of awareness</a:t>
            </a:r>
          </a:p>
          <a:p>
            <a:pPr marL="274320" indent="-274320" fontAlgn="auto">
              <a:spcAft>
                <a:spcPts val="0"/>
              </a:spcAft>
              <a:buFont typeface="Wingdings 2"/>
              <a:buChar char=""/>
              <a:defRPr/>
            </a:pPr>
            <a:endParaRPr lang="en-CA" sz="3600" dirty="0"/>
          </a:p>
          <a:p>
            <a:pPr marL="274320" indent="-274320" fontAlgn="auto">
              <a:spcAft>
                <a:spcPts val="0"/>
              </a:spcAft>
              <a:buFont typeface="Wingdings 2"/>
              <a:buChar char=""/>
              <a:defRPr/>
            </a:pPr>
            <a:r>
              <a:rPr lang="en-CA" sz="3600" dirty="0"/>
              <a:t>The willingness to observe without attachment</a:t>
            </a:r>
          </a:p>
          <a:p>
            <a:pPr marL="274320" indent="-274320" fontAlgn="auto">
              <a:spcAft>
                <a:spcPts val="0"/>
              </a:spcAft>
              <a:buFont typeface="Wingdings 2"/>
              <a:buChar char=""/>
              <a:defRPr/>
            </a:pPr>
            <a:endParaRPr lang="en-CA" sz="3600" dirty="0"/>
          </a:p>
          <a:p>
            <a:pPr marL="274320" indent="-274320" fontAlgn="auto">
              <a:spcAft>
                <a:spcPts val="0"/>
              </a:spcAft>
              <a:buFont typeface="Wingdings 2"/>
              <a:buChar char=""/>
              <a:defRPr/>
            </a:pPr>
            <a:r>
              <a:rPr lang="en-CA" sz="3600" dirty="0"/>
              <a:t>The gleam of spirit that animates humanity</a:t>
            </a:r>
            <a:r>
              <a:rPr lang="en-CA"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linds(horizont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err="1"/>
              <a:t>Conciousness</a:t>
            </a:r>
            <a:r>
              <a:rPr lang="en-CA" dirty="0"/>
              <a:t> and Change</a:t>
            </a:r>
          </a:p>
        </p:txBody>
      </p:sp>
      <p:sp>
        <p:nvSpPr>
          <p:cNvPr id="3" name="Content Placeholder 2"/>
          <p:cNvSpPr>
            <a:spLocks noGrp="1"/>
          </p:cNvSpPr>
          <p:nvPr>
            <p:ph idx="1"/>
          </p:nvPr>
        </p:nvSpPr>
        <p:spPr/>
        <p:txBody>
          <a:bodyPr>
            <a:normAutofit/>
          </a:bodyPr>
          <a:lstStyle/>
          <a:p>
            <a:pPr marL="274320" indent="-274320" algn="ctr" fontAlgn="auto">
              <a:spcAft>
                <a:spcPts val="0"/>
              </a:spcAft>
              <a:buFont typeface="Wingdings 2"/>
              <a:buNone/>
              <a:defRPr/>
            </a:pPr>
            <a:r>
              <a:rPr lang="en-CA" dirty="0"/>
              <a:t>Describes a </a:t>
            </a:r>
            <a:r>
              <a:rPr lang="en-CA" dirty="0">
                <a:solidFill>
                  <a:schemeClr val="accent1">
                    <a:lumMod val="60000"/>
                    <a:lumOff val="40000"/>
                  </a:schemeClr>
                </a:solidFill>
              </a:rPr>
              <a:t>NEW MEGATREND </a:t>
            </a:r>
          </a:p>
          <a:p>
            <a:pPr marL="274320" indent="-274320" fontAlgn="auto">
              <a:spcAft>
                <a:spcPts val="0"/>
              </a:spcAft>
              <a:buFont typeface="Wingdings 2"/>
              <a:buNone/>
              <a:defRPr/>
            </a:pPr>
            <a:r>
              <a:rPr lang="en-CA" b="1" dirty="0"/>
              <a:t>   </a:t>
            </a:r>
          </a:p>
          <a:p>
            <a:pPr marL="274320" indent="-274320" fontAlgn="auto">
              <a:spcAft>
                <a:spcPts val="0"/>
              </a:spcAft>
              <a:buFont typeface="Wingdings 2"/>
              <a:buNone/>
              <a:defRPr/>
            </a:pPr>
            <a:r>
              <a:rPr lang="en-CA" sz="2800" b="1" dirty="0"/>
              <a:t>  An overarching direction that will shape our business lives in the next decade. As such consciousness will create change that can be quantified and measured and change that will understand as we perhaps never have before the internal dimensions of its existence.</a:t>
            </a:r>
            <a:endParaRPr lang="en-CA" sz="2800" dirty="0"/>
          </a:p>
          <a:p>
            <a:pPr marL="274320" indent="-274320" fontAlgn="auto">
              <a:spcAft>
                <a:spcPts val="0"/>
              </a:spcAft>
              <a:buFont typeface="Wingdings 2"/>
              <a:buNone/>
              <a:defRPr/>
            </a:pPr>
            <a:endParaRPr lang="en-CA" dirty="0">
              <a:solidFill>
                <a:schemeClr val="accent1">
                  <a:lumMod val="60000"/>
                  <a:lumOff val="4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The Experience of the Megatrend</a:t>
            </a:r>
          </a:p>
        </p:txBody>
      </p:sp>
      <p:sp>
        <p:nvSpPr>
          <p:cNvPr id="53250" name="Content Placeholder 2"/>
          <p:cNvSpPr>
            <a:spLocks noGrp="1"/>
          </p:cNvSpPr>
          <p:nvPr>
            <p:ph idx="1"/>
          </p:nvPr>
        </p:nvSpPr>
        <p:spPr/>
        <p:txBody>
          <a:bodyPr/>
          <a:lstStyle/>
          <a:p>
            <a:r>
              <a:rPr lang="en-CA" sz="3200" b="1"/>
              <a:t>The power of spirituality</a:t>
            </a:r>
            <a:endParaRPr lang="en-CA" sz="3200"/>
          </a:p>
          <a:p>
            <a:r>
              <a:rPr lang="en-CA" sz="3200" b="1"/>
              <a:t>The dawn of conscious capitalism</a:t>
            </a:r>
            <a:endParaRPr lang="en-CA" sz="3200"/>
          </a:p>
          <a:p>
            <a:r>
              <a:rPr lang="en-CA" sz="3200" b="1"/>
              <a:t>Leading from the middle</a:t>
            </a:r>
            <a:endParaRPr lang="en-CA" sz="3200"/>
          </a:p>
          <a:p>
            <a:r>
              <a:rPr lang="en-CA" sz="3200" b="1"/>
              <a:t>Spirituality and business</a:t>
            </a:r>
            <a:endParaRPr lang="en-CA" sz="3200"/>
          </a:p>
          <a:p>
            <a:r>
              <a:rPr lang="en-CA" sz="3200" b="1"/>
              <a:t>The values driven consumer</a:t>
            </a:r>
            <a:endParaRPr lang="en-CA" sz="3200"/>
          </a:p>
          <a:p>
            <a:r>
              <a:rPr lang="en-CA" sz="3200" b="1"/>
              <a:t>The wave of conscious solutions</a:t>
            </a:r>
            <a:endParaRPr lang="en-CA" sz="3200"/>
          </a:p>
          <a:p>
            <a:r>
              <a:rPr lang="en-CA" sz="3200" b="1"/>
              <a:t>The spiritual transformation of capitalism</a:t>
            </a:r>
            <a:endParaRPr lang="en-CA" sz="3200"/>
          </a:p>
          <a:p>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box(in)">
                                      <p:cBhvr>
                                        <p:cTn id="7" dur="500"/>
                                        <p:tgtEl>
                                          <p:spTgt spid="53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3250">
                                            <p:txEl>
                                              <p:pRg st="1" end="1"/>
                                            </p:txEl>
                                          </p:spTgt>
                                        </p:tgtEl>
                                        <p:attrNameLst>
                                          <p:attrName>style.visibility</p:attrName>
                                        </p:attrNameLst>
                                      </p:cBhvr>
                                      <p:to>
                                        <p:strVal val="visible"/>
                                      </p:to>
                                    </p:set>
                                    <p:animEffect transition="in" filter="box(in)">
                                      <p:cBhvr>
                                        <p:cTn id="12" dur="500"/>
                                        <p:tgtEl>
                                          <p:spTgt spid="532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3250">
                                            <p:txEl>
                                              <p:pRg st="2" end="2"/>
                                            </p:txEl>
                                          </p:spTgt>
                                        </p:tgtEl>
                                        <p:attrNameLst>
                                          <p:attrName>style.visibility</p:attrName>
                                        </p:attrNameLst>
                                      </p:cBhvr>
                                      <p:to>
                                        <p:strVal val="visible"/>
                                      </p:to>
                                    </p:set>
                                    <p:animEffect transition="in" filter="box(in)">
                                      <p:cBhvr>
                                        <p:cTn id="17" dur="500"/>
                                        <p:tgtEl>
                                          <p:spTgt spid="532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53250">
                                            <p:txEl>
                                              <p:pRg st="3" end="3"/>
                                            </p:txEl>
                                          </p:spTgt>
                                        </p:tgtEl>
                                        <p:attrNameLst>
                                          <p:attrName>style.visibility</p:attrName>
                                        </p:attrNameLst>
                                      </p:cBhvr>
                                      <p:to>
                                        <p:strVal val="visible"/>
                                      </p:to>
                                    </p:set>
                                    <p:animEffect transition="in" filter="box(in)">
                                      <p:cBhvr>
                                        <p:cTn id="22" dur="500"/>
                                        <p:tgtEl>
                                          <p:spTgt spid="532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53250">
                                            <p:txEl>
                                              <p:pRg st="4" end="4"/>
                                            </p:txEl>
                                          </p:spTgt>
                                        </p:tgtEl>
                                        <p:attrNameLst>
                                          <p:attrName>style.visibility</p:attrName>
                                        </p:attrNameLst>
                                      </p:cBhvr>
                                      <p:to>
                                        <p:strVal val="visible"/>
                                      </p:to>
                                    </p:set>
                                    <p:animEffect transition="in" filter="box(in)">
                                      <p:cBhvr>
                                        <p:cTn id="27" dur="500"/>
                                        <p:tgtEl>
                                          <p:spTgt spid="5325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53250">
                                            <p:txEl>
                                              <p:pRg st="5" end="5"/>
                                            </p:txEl>
                                          </p:spTgt>
                                        </p:tgtEl>
                                        <p:attrNameLst>
                                          <p:attrName>style.visibility</p:attrName>
                                        </p:attrNameLst>
                                      </p:cBhvr>
                                      <p:to>
                                        <p:strVal val="visible"/>
                                      </p:to>
                                    </p:set>
                                    <p:animEffect transition="in" filter="box(in)">
                                      <p:cBhvr>
                                        <p:cTn id="32" dur="500"/>
                                        <p:tgtEl>
                                          <p:spTgt spid="5325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53250">
                                            <p:txEl>
                                              <p:pRg st="6" end="6"/>
                                            </p:txEl>
                                          </p:spTgt>
                                        </p:tgtEl>
                                        <p:attrNameLst>
                                          <p:attrName>style.visibility</p:attrName>
                                        </p:attrNameLst>
                                      </p:cBhvr>
                                      <p:to>
                                        <p:strVal val="visible"/>
                                      </p:to>
                                    </p:set>
                                    <p:animEffect transition="in" filter="box(in)">
                                      <p:cBhvr>
                                        <p:cTn id="37" dur="500"/>
                                        <p:tgtEl>
                                          <p:spTgt spid="532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Power of Spirituality</a:t>
            </a:r>
          </a:p>
        </p:txBody>
      </p:sp>
      <p:sp>
        <p:nvSpPr>
          <p:cNvPr id="55298" name="Content Placeholder 2"/>
          <p:cNvSpPr>
            <a:spLocks noGrp="1"/>
          </p:cNvSpPr>
          <p:nvPr>
            <p:ph idx="1"/>
          </p:nvPr>
        </p:nvSpPr>
        <p:spPr/>
        <p:txBody>
          <a:bodyPr/>
          <a:lstStyle/>
          <a:p>
            <a:pPr>
              <a:buFont typeface="Wingdings 2" pitchFamily="18" charset="2"/>
              <a:buNone/>
            </a:pPr>
            <a:r>
              <a:rPr lang="en-CA" b="1"/>
              <a:t>  </a:t>
            </a:r>
          </a:p>
          <a:p>
            <a:pPr>
              <a:buFont typeface="Wingdings 2" pitchFamily="18" charset="2"/>
              <a:buNone/>
            </a:pPr>
            <a:r>
              <a:rPr lang="en-CA" b="1"/>
              <a:t> </a:t>
            </a:r>
            <a:r>
              <a:rPr lang="en-CA" sz="3600" b="1"/>
              <a:t>“You can create results from fear, but I came to see that the greatest results come from a more positive place defined by community relationships and conversation” </a:t>
            </a:r>
            <a:endParaRPr lang="en-CA" sz="3600"/>
          </a:p>
          <a:p>
            <a:endParaRPr lang="en-CA"/>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5 Hallmarks of an Inspirited Corporation</a:t>
            </a:r>
          </a:p>
        </p:txBody>
      </p:sp>
      <p:sp>
        <p:nvSpPr>
          <p:cNvPr id="3" name="Content Placeholder 2"/>
          <p:cNvSpPr>
            <a:spLocks noGrp="1"/>
          </p:cNvSpPr>
          <p:nvPr>
            <p:ph idx="1"/>
          </p:nvPr>
        </p:nvSpPr>
        <p:spPr/>
        <p:txBody>
          <a:bodyPr>
            <a:normAutofit fontScale="92500" lnSpcReduction="20000"/>
          </a:bodyPr>
          <a:lstStyle/>
          <a:p>
            <a:pPr marL="274320" indent="-274320" fontAlgn="auto">
              <a:spcAft>
                <a:spcPts val="0"/>
              </a:spcAft>
              <a:buFont typeface="Wingdings 2"/>
              <a:buChar char=""/>
              <a:defRPr/>
            </a:pPr>
            <a:endParaRPr lang="en-CA" sz="3200" b="1" dirty="0"/>
          </a:p>
          <a:p>
            <a:pPr marL="274320" indent="-274320" fontAlgn="auto">
              <a:spcAft>
                <a:spcPts val="0"/>
              </a:spcAft>
              <a:buFont typeface="Wingdings 2"/>
              <a:buChar char=""/>
              <a:defRPr/>
            </a:pPr>
            <a:r>
              <a:rPr lang="en-CA" sz="3200" b="1" dirty="0"/>
              <a:t>Meaning or purpose</a:t>
            </a:r>
            <a:endParaRPr lang="en-CA" sz="3200" dirty="0"/>
          </a:p>
          <a:p>
            <a:pPr marL="274320" indent="-274320" fontAlgn="auto">
              <a:spcAft>
                <a:spcPts val="0"/>
              </a:spcAft>
              <a:buFont typeface="Wingdings 2"/>
              <a:buChar char=""/>
              <a:defRPr/>
            </a:pPr>
            <a:endParaRPr lang="en-CA" sz="3200" b="1" dirty="0"/>
          </a:p>
          <a:p>
            <a:pPr marL="274320" indent="-274320" fontAlgn="auto">
              <a:spcAft>
                <a:spcPts val="0"/>
              </a:spcAft>
              <a:buFont typeface="Wingdings 2"/>
              <a:buChar char=""/>
              <a:defRPr/>
            </a:pPr>
            <a:r>
              <a:rPr lang="en-CA" sz="3200" b="1" dirty="0"/>
              <a:t>Compassion</a:t>
            </a:r>
            <a:endParaRPr lang="en-CA" sz="3200" dirty="0"/>
          </a:p>
          <a:p>
            <a:pPr marL="274320" indent="-274320" fontAlgn="auto">
              <a:spcAft>
                <a:spcPts val="0"/>
              </a:spcAft>
              <a:buFont typeface="Wingdings 2"/>
              <a:buChar char=""/>
              <a:defRPr/>
            </a:pPr>
            <a:endParaRPr lang="en-CA" sz="3200" b="1" dirty="0"/>
          </a:p>
          <a:p>
            <a:pPr marL="274320" indent="-274320" fontAlgn="auto">
              <a:spcAft>
                <a:spcPts val="0"/>
              </a:spcAft>
              <a:buFont typeface="Wingdings 2"/>
              <a:buChar char=""/>
              <a:defRPr/>
            </a:pPr>
            <a:r>
              <a:rPr lang="en-CA" sz="3200" b="1" dirty="0"/>
              <a:t>Consciousness</a:t>
            </a:r>
            <a:endParaRPr lang="en-CA" sz="3200" dirty="0"/>
          </a:p>
          <a:p>
            <a:pPr marL="274320" indent="-274320" fontAlgn="auto">
              <a:spcAft>
                <a:spcPts val="0"/>
              </a:spcAft>
              <a:buFont typeface="Wingdings 2"/>
              <a:buChar char=""/>
              <a:defRPr/>
            </a:pPr>
            <a:endParaRPr lang="en-CA" sz="3200" b="1" dirty="0"/>
          </a:p>
          <a:p>
            <a:pPr marL="274320" indent="-274320" fontAlgn="auto">
              <a:spcAft>
                <a:spcPts val="0"/>
              </a:spcAft>
              <a:buFont typeface="Wingdings 2"/>
              <a:buChar char=""/>
              <a:defRPr/>
            </a:pPr>
            <a:r>
              <a:rPr lang="en-CA" sz="3200" b="1" dirty="0"/>
              <a:t>Service</a:t>
            </a:r>
            <a:endParaRPr lang="en-CA" sz="3200" dirty="0"/>
          </a:p>
          <a:p>
            <a:pPr marL="274320" indent="-274320" fontAlgn="auto">
              <a:spcAft>
                <a:spcPts val="0"/>
              </a:spcAft>
              <a:buFont typeface="Wingdings 2"/>
              <a:buChar char=""/>
              <a:defRPr/>
            </a:pPr>
            <a:endParaRPr lang="en-CA" sz="3200" b="1" dirty="0"/>
          </a:p>
          <a:p>
            <a:pPr marL="274320" indent="-274320" fontAlgn="auto">
              <a:spcAft>
                <a:spcPts val="0"/>
              </a:spcAft>
              <a:buFont typeface="Wingdings 2"/>
              <a:buChar char=""/>
              <a:defRPr/>
            </a:pPr>
            <a:r>
              <a:rPr lang="en-CA" sz="3200" b="1" dirty="0"/>
              <a:t>Well being</a:t>
            </a:r>
            <a:endParaRPr lang="en-CA" sz="3200" dirty="0"/>
          </a:p>
          <a:p>
            <a:pPr marL="274320" indent="-274320" fontAlgn="auto">
              <a:spcAft>
                <a:spcPts val="0"/>
              </a:spcAft>
              <a:buFont typeface="Wingdings 2"/>
              <a:buChar char=""/>
              <a:defRPr/>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ox(i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ox(in)">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ox(in)">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box(in)">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Dawn of Conscious Capitalism</a:t>
            </a:r>
          </a:p>
        </p:txBody>
      </p:sp>
      <p:sp>
        <p:nvSpPr>
          <p:cNvPr id="59394" name="Content Placeholder 2"/>
          <p:cNvSpPr>
            <a:spLocks noGrp="1"/>
          </p:cNvSpPr>
          <p:nvPr>
            <p:ph idx="1"/>
          </p:nvPr>
        </p:nvSpPr>
        <p:spPr/>
        <p:txBody>
          <a:bodyPr/>
          <a:lstStyle/>
          <a:p>
            <a:endParaRPr lang="en-CA" b="1"/>
          </a:p>
          <a:p>
            <a:pPr>
              <a:buFont typeface="Wingdings 2" pitchFamily="18" charset="2"/>
              <a:buNone/>
            </a:pPr>
            <a:r>
              <a:rPr lang="en-CA" b="1"/>
              <a:t>  </a:t>
            </a:r>
            <a:r>
              <a:rPr lang="en-CA" sz="3200" b="1"/>
              <a:t>Of course business has to deliver for its shareholders, that a no brainer. But in a world where a billion people can’t read or write how can anyone say that the sole responsibility of business is to shareholders?</a:t>
            </a:r>
            <a:endParaRPr lang="en-CA" sz="3200"/>
          </a:p>
          <a:p>
            <a:endParaRPr lang="en-C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Leading from the Middle</a:t>
            </a:r>
          </a:p>
        </p:txBody>
      </p:sp>
      <p:sp>
        <p:nvSpPr>
          <p:cNvPr id="61442" name="Content Placeholder 2"/>
          <p:cNvSpPr>
            <a:spLocks noGrp="1"/>
          </p:cNvSpPr>
          <p:nvPr>
            <p:ph idx="1"/>
          </p:nvPr>
        </p:nvSpPr>
        <p:spPr/>
        <p:txBody>
          <a:bodyPr/>
          <a:lstStyle/>
          <a:p>
            <a:pPr>
              <a:buFont typeface="Wingdings 2" pitchFamily="18" charset="2"/>
              <a:buNone/>
            </a:pPr>
            <a:r>
              <a:rPr lang="en-CA" b="1"/>
              <a:t>   </a:t>
            </a:r>
          </a:p>
          <a:p>
            <a:pPr>
              <a:buFont typeface="Wingdings 2" pitchFamily="18" charset="2"/>
              <a:buNone/>
            </a:pPr>
            <a:r>
              <a:rPr lang="en-CA" b="1"/>
              <a:t> </a:t>
            </a:r>
            <a:r>
              <a:rPr lang="en-CA" sz="3200" b="1"/>
              <a:t>“Unelected leaders, the mavericks of middle management, create real change – technically skilled and people oriented these change leaders are flexible, results crazy, master motivators willing to break the rules.”</a:t>
            </a:r>
            <a:endParaRPr lang="en-CA" sz="3200"/>
          </a:p>
          <a:p>
            <a:endParaRPr lang="en-CA"/>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Spirituality and Business</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Font typeface="Wingdings 2"/>
              <a:buChar char=""/>
              <a:defRPr/>
            </a:pPr>
            <a:endParaRPr lang="en-CA" sz="3600" b="1" dirty="0"/>
          </a:p>
          <a:p>
            <a:pPr marL="274320" indent="-274320" fontAlgn="auto">
              <a:spcAft>
                <a:spcPts val="0"/>
              </a:spcAft>
              <a:buFont typeface="Wingdings 2"/>
              <a:buChar char=""/>
              <a:defRPr/>
            </a:pPr>
            <a:r>
              <a:rPr lang="en-CA" sz="3600" b="1" dirty="0"/>
              <a:t>We have reached the tipping point. </a:t>
            </a:r>
            <a:endParaRPr lang="en-CA" sz="3600" dirty="0"/>
          </a:p>
          <a:p>
            <a:pPr marL="274320" indent="-274320" fontAlgn="auto">
              <a:spcAft>
                <a:spcPts val="0"/>
              </a:spcAft>
              <a:buFont typeface="Wingdings 2"/>
              <a:buChar char=""/>
              <a:defRPr/>
            </a:pPr>
            <a:r>
              <a:rPr lang="en-CA" sz="3600" b="1" dirty="0"/>
              <a:t>The Quest for Meaning</a:t>
            </a:r>
          </a:p>
          <a:p>
            <a:pPr marL="274320" indent="-274320" fontAlgn="auto">
              <a:spcAft>
                <a:spcPts val="0"/>
              </a:spcAft>
              <a:buFont typeface="Wingdings 2"/>
              <a:buChar char=""/>
              <a:defRPr/>
            </a:pPr>
            <a:r>
              <a:rPr lang="en-CA" sz="3600" b="1" dirty="0"/>
              <a:t>Downsizing</a:t>
            </a:r>
          </a:p>
          <a:p>
            <a:pPr marL="274320" indent="-274320" fontAlgn="auto">
              <a:spcAft>
                <a:spcPts val="0"/>
              </a:spcAft>
              <a:buFont typeface="Wingdings 2"/>
              <a:buChar char=""/>
              <a:defRPr/>
            </a:pPr>
            <a:r>
              <a:rPr lang="en-CA" sz="3600" b="1" dirty="0"/>
              <a:t>Burnout</a:t>
            </a:r>
            <a:endParaRPr lang="en-CA" sz="3600" dirty="0"/>
          </a:p>
          <a:p>
            <a:pPr marL="274320" indent="-274320" fontAlgn="auto">
              <a:spcAft>
                <a:spcPts val="0"/>
              </a:spcAft>
              <a:buFont typeface="Wingdings 2"/>
              <a:buChar char=""/>
              <a:defRPr/>
            </a:pPr>
            <a:r>
              <a:rPr lang="en-CA" sz="3600" b="1" dirty="0"/>
              <a:t>Accounting Scandals</a:t>
            </a:r>
            <a:endParaRPr lang="en-CA" sz="3600" dirty="0"/>
          </a:p>
          <a:p>
            <a:pPr marL="274320" indent="-274320" fontAlgn="auto">
              <a:spcAft>
                <a:spcPts val="0"/>
              </a:spcAft>
              <a:buFont typeface="Wingdings 2"/>
              <a:buChar char=""/>
              <a:defRPr/>
            </a:pPr>
            <a:r>
              <a:rPr lang="en-CA" sz="3600" b="1" dirty="0"/>
              <a:t>Competition</a:t>
            </a:r>
            <a:endParaRPr lang="en-CA" sz="3600" dirty="0"/>
          </a:p>
          <a:p>
            <a:pPr marL="274320" indent="-274320" fontAlgn="auto">
              <a:spcAft>
                <a:spcPts val="0"/>
              </a:spcAft>
              <a:buFont typeface="Wingdings 2"/>
              <a:buChar char=""/>
              <a:defRPr/>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ox(i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ox(i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ox(i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ox(in)">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The Values Driven Consumer</a:t>
            </a:r>
          </a:p>
        </p:txBody>
      </p:sp>
      <p:sp>
        <p:nvSpPr>
          <p:cNvPr id="65538" name="Content Placeholder 2"/>
          <p:cNvSpPr>
            <a:spLocks noGrp="1"/>
          </p:cNvSpPr>
          <p:nvPr>
            <p:ph idx="1"/>
          </p:nvPr>
        </p:nvSpPr>
        <p:spPr/>
        <p:txBody>
          <a:bodyPr/>
          <a:lstStyle/>
          <a:p>
            <a:pPr>
              <a:buFont typeface="Wingdings 2" pitchFamily="18" charset="2"/>
              <a:buNone/>
            </a:pPr>
            <a:r>
              <a:rPr lang="en-CA" b="1"/>
              <a:t>  </a:t>
            </a:r>
          </a:p>
          <a:p>
            <a:pPr>
              <a:buFont typeface="Wingdings 2" pitchFamily="18" charset="2"/>
              <a:buNone/>
            </a:pPr>
            <a:r>
              <a:rPr lang="en-CA" b="1"/>
              <a:t>  </a:t>
            </a:r>
            <a:r>
              <a:rPr lang="en-CA" sz="4000" b="1"/>
              <a:t>“My money is a voice in the world. I want it to express my values. I want total coherence between what I believe and do with my money.”</a:t>
            </a:r>
            <a:endParaRPr lang="en-CA" sz="4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Values and Choice</a:t>
            </a:r>
          </a:p>
        </p:txBody>
      </p:sp>
      <p:sp>
        <p:nvSpPr>
          <p:cNvPr id="67586" name="Content Placeholder 2"/>
          <p:cNvSpPr>
            <a:spLocks noGrp="1"/>
          </p:cNvSpPr>
          <p:nvPr>
            <p:ph idx="1"/>
          </p:nvPr>
        </p:nvSpPr>
        <p:spPr/>
        <p:txBody>
          <a:bodyPr/>
          <a:lstStyle/>
          <a:p>
            <a:endParaRPr lang="en-CA" b="1"/>
          </a:p>
          <a:p>
            <a:r>
              <a:rPr lang="en-CA" b="1"/>
              <a:t>36% call corporate citizenship an important factor in deciding whether to buy a product</a:t>
            </a:r>
            <a:endParaRPr lang="en-CA"/>
          </a:p>
          <a:p>
            <a:r>
              <a:rPr lang="en-CA" b="1"/>
              <a:t>49% say that when price, quality and convenience are equal they prefer to buy from companies they deem to be socially responsible.</a:t>
            </a:r>
            <a:endParaRPr lang="en-CA"/>
          </a:p>
          <a:p>
            <a:r>
              <a:rPr lang="en-CA" b="1"/>
              <a:t>79% consider corporate citizenship when buying something.</a:t>
            </a:r>
            <a:endParaRPr lang="en-CA"/>
          </a:p>
          <a:p>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7586">
                                            <p:txEl>
                                              <p:pRg st="1" end="1"/>
                                            </p:txEl>
                                          </p:spTgt>
                                        </p:tgtEl>
                                        <p:attrNameLst>
                                          <p:attrName>style.visibility</p:attrName>
                                        </p:attrNameLst>
                                      </p:cBhvr>
                                      <p:to>
                                        <p:strVal val="visible"/>
                                      </p:to>
                                    </p:set>
                                    <p:animEffect transition="in" filter="box(in)">
                                      <p:cBhvr>
                                        <p:cTn id="7" dur="500"/>
                                        <p:tgtEl>
                                          <p:spTgt spid="675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7586">
                                            <p:txEl>
                                              <p:pRg st="2" end="2"/>
                                            </p:txEl>
                                          </p:spTgt>
                                        </p:tgtEl>
                                        <p:attrNameLst>
                                          <p:attrName>style.visibility</p:attrName>
                                        </p:attrNameLst>
                                      </p:cBhvr>
                                      <p:to>
                                        <p:strVal val="visible"/>
                                      </p:to>
                                    </p:set>
                                    <p:animEffect transition="in" filter="box(in)">
                                      <p:cBhvr>
                                        <p:cTn id="12" dur="500"/>
                                        <p:tgtEl>
                                          <p:spTgt spid="6758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7586">
                                            <p:txEl>
                                              <p:pRg st="3" end="3"/>
                                            </p:txEl>
                                          </p:spTgt>
                                        </p:tgtEl>
                                        <p:attrNameLst>
                                          <p:attrName>style.visibility</p:attrName>
                                        </p:attrNameLst>
                                      </p:cBhvr>
                                      <p:to>
                                        <p:strVal val="visible"/>
                                      </p:to>
                                    </p:set>
                                    <p:animEffect transition="in" filter="box(in)">
                                      <p:cBhvr>
                                        <p:cTn id="17" dur="500"/>
                                        <p:tgtEl>
                                          <p:spTgt spid="675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r>
              <a:rPr lang="en-CA" dirty="0"/>
              <a:t>The Wave of Conscious Solution</a:t>
            </a:r>
          </a:p>
        </p:txBody>
      </p:sp>
      <p:sp>
        <p:nvSpPr>
          <p:cNvPr id="3" name="Content Placeholder 2"/>
          <p:cNvSpPr>
            <a:spLocks noGrp="1"/>
          </p:cNvSpPr>
          <p:nvPr>
            <p:ph idx="1"/>
          </p:nvPr>
        </p:nvSpPr>
        <p:spPr/>
        <p:txBody>
          <a:bodyPr>
            <a:normAutofit fontScale="85000" lnSpcReduction="10000"/>
          </a:bodyPr>
          <a:lstStyle/>
          <a:p>
            <a:pPr marL="274320" indent="-274320" fontAlgn="auto">
              <a:spcAft>
                <a:spcPts val="0"/>
              </a:spcAft>
              <a:buFont typeface="Wingdings 2"/>
              <a:buChar char=""/>
              <a:defRPr/>
            </a:pPr>
            <a:r>
              <a:rPr lang="en-CA" b="1" dirty="0"/>
              <a:t>Scores of top firms and thousands of other work places - sponsor meditation seminars, often billed as stress management</a:t>
            </a:r>
            <a:endParaRPr lang="en-CA" dirty="0"/>
          </a:p>
          <a:p>
            <a:pPr marL="274320" indent="-274320" fontAlgn="auto">
              <a:spcAft>
                <a:spcPts val="0"/>
              </a:spcAft>
              <a:buFont typeface="Wingdings 2"/>
              <a:buChar char=""/>
              <a:defRPr/>
            </a:pPr>
            <a:r>
              <a:rPr lang="en-CA" b="1" dirty="0"/>
              <a:t>American express experimented with forgiveness training and watched sales soar</a:t>
            </a:r>
            <a:endParaRPr lang="en-CA" dirty="0"/>
          </a:p>
          <a:p>
            <a:pPr marL="274320" indent="-274320" fontAlgn="auto">
              <a:spcAft>
                <a:spcPts val="0"/>
              </a:spcAft>
              <a:buFont typeface="Wingdings 2"/>
              <a:buChar char=""/>
              <a:defRPr/>
            </a:pPr>
            <a:r>
              <a:rPr lang="en-CA" b="1" dirty="0"/>
              <a:t>50,000 people in some 100 blue chip firms have experienced heart math</a:t>
            </a:r>
            <a:endParaRPr lang="en-CA" dirty="0"/>
          </a:p>
          <a:p>
            <a:pPr marL="274320" indent="-274320" fontAlgn="auto">
              <a:spcAft>
                <a:spcPts val="0"/>
              </a:spcAft>
              <a:buFont typeface="Wingdings 2"/>
              <a:buChar char=""/>
              <a:defRPr/>
            </a:pPr>
            <a:r>
              <a:rPr lang="en-CA" b="1" dirty="0"/>
              <a:t>More than 5,000 EMC (massive data storage company) have been initiated into fire walking.</a:t>
            </a:r>
            <a:endParaRPr lang="en-CA" dirty="0"/>
          </a:p>
          <a:p>
            <a:pPr marL="274320" indent="-274320" fontAlgn="auto">
              <a:spcAft>
                <a:spcPts val="0"/>
              </a:spcAft>
              <a:buFont typeface="Wingdings 2"/>
              <a:buChar char=""/>
              <a:defRPr/>
            </a:pPr>
            <a:r>
              <a:rPr lang="en-CA" b="1" dirty="0"/>
              <a:t>Corporate Transformation Tools are being used to align personal and organization values</a:t>
            </a:r>
            <a:endParaRPr lang="en-CA" dirty="0"/>
          </a:p>
          <a:p>
            <a:pPr marL="274320" indent="-274320" fontAlgn="auto">
              <a:spcAft>
                <a:spcPts val="0"/>
              </a:spcAft>
              <a:buFont typeface="Wingdings 2"/>
              <a:buChar char=""/>
              <a:defRPr/>
            </a:pPr>
            <a:r>
              <a:rPr lang="en-CA" b="1" dirty="0"/>
              <a:t>At Xerox, a native American style “Vision Quest” helped dream up the 265 DC, an environmentally friendly hot selling copier.</a:t>
            </a:r>
            <a:endParaRPr lang="en-CA" dirty="0"/>
          </a:p>
          <a:p>
            <a:pPr marL="274320" indent="-274320" fontAlgn="auto">
              <a:spcAft>
                <a:spcPts val="0"/>
              </a:spcAft>
              <a:buFont typeface="Wingdings 2"/>
              <a:buNone/>
              <a:defRPr/>
            </a:pPr>
            <a:endParaRPr lang="en-CA" dirty="0"/>
          </a:p>
          <a:p>
            <a:pPr marL="274320" indent="-274320" fontAlgn="auto">
              <a:spcAft>
                <a:spcPts val="0"/>
              </a:spcAft>
              <a:buFont typeface="Wingdings 2"/>
              <a:buChar char=""/>
              <a:defRPr/>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fontScale="90000"/>
          </a:bodyPr>
          <a:lstStyle/>
          <a:p>
            <a:pPr fontAlgn="auto">
              <a:spcAft>
                <a:spcPts val="0"/>
              </a:spcAft>
              <a:defRPr/>
            </a:pPr>
            <a:br>
              <a:rPr lang="en-CA" u="sng" dirty="0"/>
            </a:br>
            <a:r>
              <a:rPr lang="en-CA" sz="3600" u="sng" dirty="0"/>
              <a:t>The Socially Responsible investment Boom</a:t>
            </a:r>
            <a:br>
              <a:rPr lang="en-CA" sz="3600" dirty="0"/>
            </a:br>
            <a:endParaRPr lang="en-CA" sz="3600" dirty="0"/>
          </a:p>
        </p:txBody>
      </p:sp>
      <p:sp>
        <p:nvSpPr>
          <p:cNvPr id="71682" name="Content Placeholder 2"/>
          <p:cNvSpPr>
            <a:spLocks noGrp="1"/>
          </p:cNvSpPr>
          <p:nvPr>
            <p:ph idx="1"/>
          </p:nvPr>
        </p:nvSpPr>
        <p:spPr/>
        <p:txBody>
          <a:bodyPr/>
          <a:lstStyle/>
          <a:p>
            <a:pPr>
              <a:buFont typeface="Wingdings 2" pitchFamily="18" charset="2"/>
              <a:buNone/>
            </a:pPr>
            <a:r>
              <a:rPr lang="en-CA" b="1"/>
              <a:t>   25 years ago SRI was a healthy 40 billion dollar market. </a:t>
            </a:r>
            <a:endParaRPr lang="en-CA"/>
          </a:p>
          <a:p>
            <a:pPr>
              <a:buFont typeface="Wingdings 2" pitchFamily="18" charset="2"/>
              <a:buNone/>
            </a:pPr>
            <a:r>
              <a:rPr lang="en-CA" b="1"/>
              <a:t> </a:t>
            </a:r>
            <a:endParaRPr lang="en-CA"/>
          </a:p>
          <a:p>
            <a:pPr>
              <a:buFont typeface="Wingdings 2" pitchFamily="18" charset="2"/>
              <a:buNone/>
            </a:pPr>
            <a:r>
              <a:rPr lang="en-CA" b="1"/>
              <a:t>   If you look at the numbers today the industry has morphed into a 2.25 million dollar industry, a 5000% increase in less than two decades. Best of all SRI matches and often outperforms mainstream investing, so the stock portfolios of conscious capitalists are green in more ways than one. </a:t>
            </a:r>
            <a:endParaRPr lang="en-CA"/>
          </a:p>
          <a:p>
            <a:endParaRPr lang="en-CA"/>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Conclusion</a:t>
            </a:r>
          </a:p>
        </p:txBody>
      </p:sp>
      <p:sp>
        <p:nvSpPr>
          <p:cNvPr id="73730" name="Content Placeholder 2"/>
          <p:cNvSpPr>
            <a:spLocks noGrp="1"/>
          </p:cNvSpPr>
          <p:nvPr>
            <p:ph idx="1"/>
          </p:nvPr>
        </p:nvSpPr>
        <p:spPr/>
        <p:txBody>
          <a:bodyPr/>
          <a:lstStyle/>
          <a:p>
            <a:endParaRPr lang="en-CA"/>
          </a:p>
          <a:p>
            <a:r>
              <a:rPr lang="en-CA" sz="3200"/>
              <a:t>Conscious Capitalism is real – ignore it at your risk</a:t>
            </a:r>
          </a:p>
          <a:p>
            <a:endParaRPr lang="en-CA" sz="3200"/>
          </a:p>
          <a:p>
            <a:r>
              <a:rPr lang="en-CA" sz="3200"/>
              <a:t>It demands a different kind of leader</a:t>
            </a:r>
          </a:p>
          <a:p>
            <a:endParaRPr lang="en-CA" sz="3200"/>
          </a:p>
          <a:p>
            <a:r>
              <a:rPr lang="en-CA" sz="3200"/>
              <a:t>It is demonstrating market response</a:t>
            </a:r>
          </a:p>
          <a:p>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3730">
                                            <p:txEl>
                                              <p:pRg st="1" end="1"/>
                                            </p:txEl>
                                          </p:spTgt>
                                        </p:tgtEl>
                                        <p:attrNameLst>
                                          <p:attrName>style.visibility</p:attrName>
                                        </p:attrNameLst>
                                      </p:cBhvr>
                                      <p:to>
                                        <p:strVal val="visible"/>
                                      </p:to>
                                    </p:set>
                                    <p:animEffect transition="in" filter="blinds(horizontal)">
                                      <p:cBhvr>
                                        <p:cTn id="7" dur="500"/>
                                        <p:tgtEl>
                                          <p:spTgt spid="7373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3730">
                                            <p:txEl>
                                              <p:pRg st="3" end="3"/>
                                            </p:txEl>
                                          </p:spTgt>
                                        </p:tgtEl>
                                        <p:attrNameLst>
                                          <p:attrName>style.visibility</p:attrName>
                                        </p:attrNameLst>
                                      </p:cBhvr>
                                      <p:to>
                                        <p:strVal val="visible"/>
                                      </p:to>
                                    </p:set>
                                    <p:animEffect transition="in" filter="blinds(horizontal)">
                                      <p:cBhvr>
                                        <p:cTn id="12" dur="500"/>
                                        <p:tgtEl>
                                          <p:spTgt spid="7373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3730">
                                            <p:txEl>
                                              <p:pRg st="5" end="5"/>
                                            </p:txEl>
                                          </p:spTgt>
                                        </p:tgtEl>
                                        <p:attrNameLst>
                                          <p:attrName>style.visibility</p:attrName>
                                        </p:attrNameLst>
                                      </p:cBhvr>
                                      <p:to>
                                        <p:strVal val="visible"/>
                                      </p:to>
                                    </p:set>
                                    <p:animEffect transition="in" filter="blinds(horizontal)">
                                      <p:cBhvr>
                                        <p:cTn id="17" dur="500"/>
                                        <p:tgtEl>
                                          <p:spTgt spid="737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CA" dirty="0"/>
              <a:t>Your Turn</a:t>
            </a:r>
          </a:p>
        </p:txBody>
      </p:sp>
      <p:sp>
        <p:nvSpPr>
          <p:cNvPr id="3" name="Content Placeholder 2"/>
          <p:cNvSpPr>
            <a:spLocks noGrp="1"/>
          </p:cNvSpPr>
          <p:nvPr>
            <p:ph idx="1"/>
          </p:nvPr>
        </p:nvSpPr>
        <p:spPr/>
        <p:txBody>
          <a:bodyPr>
            <a:normAutofit lnSpcReduction="10000"/>
          </a:bodyPr>
          <a:lstStyle/>
          <a:p>
            <a:pPr marL="274320" indent="-274320" fontAlgn="auto">
              <a:spcAft>
                <a:spcPts val="0"/>
              </a:spcAft>
              <a:buFont typeface="Wingdings 2"/>
              <a:buChar char=""/>
              <a:defRPr/>
            </a:pPr>
            <a:endParaRPr lang="en-CA" sz="3600" b="1" dirty="0"/>
          </a:p>
          <a:p>
            <a:pPr marL="274320" indent="-274320" fontAlgn="auto">
              <a:spcAft>
                <a:spcPts val="0"/>
              </a:spcAft>
              <a:buFont typeface="Wingdings 2"/>
              <a:buChar char=""/>
              <a:defRPr/>
            </a:pPr>
            <a:r>
              <a:rPr lang="en-CA" sz="3600" b="1" dirty="0"/>
              <a:t>Views</a:t>
            </a:r>
          </a:p>
          <a:p>
            <a:pPr marL="274320" indent="-274320" fontAlgn="auto">
              <a:spcAft>
                <a:spcPts val="0"/>
              </a:spcAft>
              <a:buFont typeface="Wingdings 2"/>
              <a:buChar char=""/>
              <a:defRPr/>
            </a:pPr>
            <a:endParaRPr lang="en-CA" sz="3600" b="1" dirty="0"/>
          </a:p>
          <a:p>
            <a:pPr marL="274320" indent="-274320" fontAlgn="auto">
              <a:spcAft>
                <a:spcPts val="0"/>
              </a:spcAft>
              <a:buFont typeface="Wingdings 2"/>
              <a:buChar char=""/>
              <a:defRPr/>
            </a:pPr>
            <a:r>
              <a:rPr lang="en-CA" sz="3600" b="1" dirty="0"/>
              <a:t>Questions</a:t>
            </a:r>
          </a:p>
          <a:p>
            <a:pPr marL="274320" indent="-274320" fontAlgn="auto">
              <a:spcAft>
                <a:spcPts val="0"/>
              </a:spcAft>
              <a:buFont typeface="Wingdings 2"/>
              <a:buChar char=""/>
              <a:defRPr/>
            </a:pPr>
            <a:endParaRPr lang="en-CA" sz="3600" b="1" dirty="0"/>
          </a:p>
          <a:p>
            <a:pPr marL="274320" indent="-274320" fontAlgn="auto">
              <a:spcAft>
                <a:spcPts val="0"/>
              </a:spcAft>
              <a:buFont typeface="Wingdings 2"/>
              <a:buChar char=""/>
              <a:defRPr/>
            </a:pPr>
            <a:r>
              <a:rPr lang="en-CA" sz="3600" b="1" dirty="0"/>
              <a:t>Commons</a:t>
            </a:r>
          </a:p>
          <a:p>
            <a:pPr marL="274320" indent="-274320" fontAlgn="auto">
              <a:spcAft>
                <a:spcPts val="0"/>
              </a:spcAft>
              <a:buFont typeface="Wingdings 2"/>
              <a:buChar char=""/>
              <a:defRPr/>
            </a:pPr>
            <a:endParaRPr lang="en-CA" sz="3600" b="1" dirty="0"/>
          </a:p>
          <a:p>
            <a:pPr marL="274320" indent="-274320" fontAlgn="auto">
              <a:spcAft>
                <a:spcPts val="0"/>
              </a:spcAft>
              <a:buFont typeface="Wingdings 2"/>
              <a:buChar char=""/>
              <a:defRPr/>
            </a:pPr>
            <a:r>
              <a:rPr lang="en-CA" sz="3600" b="1" dirty="0"/>
              <a:t>Arguments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153</TotalTime>
  <Words>1028</Words>
  <Application>Microsoft Office PowerPoint</Application>
  <PresentationFormat>On-screen Show (4:3)</PresentationFormat>
  <Paragraphs>206</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Trebuchet MS</vt:lpstr>
      <vt:lpstr>Wingdings</vt:lpstr>
      <vt:lpstr>Wingdings 2</vt:lpstr>
      <vt:lpstr>Opulent</vt:lpstr>
      <vt:lpstr>An Emerging Leadership with the Potential to Transform Free Enterprise</vt:lpstr>
      <vt:lpstr>The Leadership Challenge</vt:lpstr>
      <vt:lpstr>Cabinet Committee on Government Reform</vt:lpstr>
      <vt:lpstr>Results</vt:lpstr>
      <vt:lpstr>Program on Spirituality</vt:lpstr>
      <vt:lpstr>Impact Changes on Leadership</vt:lpstr>
      <vt:lpstr>Greed</vt:lpstr>
      <vt:lpstr>Gordon Gekko’s Words</vt:lpstr>
      <vt:lpstr>Greenspan’s View</vt:lpstr>
      <vt:lpstr>Greenspan’s Conclusion</vt:lpstr>
      <vt:lpstr>A Failure of Capitalism</vt:lpstr>
      <vt:lpstr>The Foundation</vt:lpstr>
      <vt:lpstr>Patricia  Aburdene</vt:lpstr>
      <vt:lpstr>Greenspan</vt:lpstr>
      <vt:lpstr>Aburdeen</vt:lpstr>
      <vt:lpstr>Historic Perspective</vt:lpstr>
      <vt:lpstr>Innovation and Consciousness</vt:lpstr>
      <vt:lpstr>Consciousness</vt:lpstr>
      <vt:lpstr>Conciousness and Change</vt:lpstr>
      <vt:lpstr>The Experience of the Megatrend</vt:lpstr>
      <vt:lpstr>Power of Spirituality</vt:lpstr>
      <vt:lpstr>5 Hallmarks of an Inspirited Corporation</vt:lpstr>
      <vt:lpstr>Dawn of Conscious Capitalism</vt:lpstr>
      <vt:lpstr>Leading from the Middle</vt:lpstr>
      <vt:lpstr>Spirituality and Business</vt:lpstr>
      <vt:lpstr>The Values Driven Consumer</vt:lpstr>
      <vt:lpstr>Values and Choice</vt:lpstr>
      <vt:lpstr>The Wave of Conscious Solution</vt:lpstr>
      <vt:lpstr> The Socially Responsible investment Boom </vt:lpstr>
      <vt:lpstr>Conclusion</vt:lpstr>
      <vt:lpstr>Your Turn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Emerging Leadership with the Potential to Transform Free Enterprise</dc:title>
  <dc:creator>Ken</dc:creator>
  <cp:lastModifiedBy>User</cp:lastModifiedBy>
  <cp:revision>14</cp:revision>
  <dcterms:created xsi:type="dcterms:W3CDTF">2010-02-25T19:06:27Z</dcterms:created>
  <dcterms:modified xsi:type="dcterms:W3CDTF">2017-09-07T14:25:57Z</dcterms:modified>
</cp:coreProperties>
</file>